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7" r:id="rId3"/>
    <p:sldId id="599" r:id="rId4"/>
    <p:sldId id="600" r:id="rId5"/>
    <p:sldId id="521" r:id="rId6"/>
    <p:sldId id="523" r:id="rId7"/>
    <p:sldId id="601" r:id="rId8"/>
    <p:sldId id="528" r:id="rId9"/>
    <p:sldId id="525" r:id="rId10"/>
    <p:sldId id="567" r:id="rId11"/>
    <p:sldId id="290" r:id="rId12"/>
    <p:sldId id="571" r:id="rId13"/>
    <p:sldId id="535" r:id="rId14"/>
    <p:sldId id="577" r:id="rId15"/>
    <p:sldId id="548" r:id="rId16"/>
    <p:sldId id="585" r:id="rId17"/>
    <p:sldId id="602" r:id="rId18"/>
    <p:sldId id="603" r:id="rId19"/>
    <p:sldId id="604" r:id="rId20"/>
    <p:sldId id="605" r:id="rId21"/>
    <p:sldId id="606" r:id="rId22"/>
    <p:sldId id="540" r:id="rId23"/>
    <p:sldId id="607" r:id="rId24"/>
  </p:sldIdLst>
  <p:sldSz cx="9144000" cy="5143500" type="screen16x9"/>
  <p:notesSz cx="6858000" cy="9144000"/>
  <p:custDataLst>
    <p:tags r:id="rId25"/>
  </p:custDataLst>
  <p:defaultTex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marL="0" marR="0" indent="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1pPr>
    <a:lvl2pPr marL="0" marR="0" indent="128588"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2pPr>
    <a:lvl3pPr marL="0" marR="0" indent="257175"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3pPr>
    <a:lvl4pPr marL="0" marR="0" indent="385763"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4pPr>
    <a:lvl5pPr marL="0" marR="0" indent="51435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5pPr>
    <a:lvl6pPr marL="0" marR="0" indent="642938"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6pPr>
    <a:lvl7pPr marL="0" marR="0" indent="771525"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7pPr>
    <a:lvl8pPr marL="0" marR="0" indent="900113"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8pPr>
    <a:lvl9pPr marL="0" marR="0" indent="1028700" algn="ctr" defTabSz="3095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snapToObjects="1">
      <p:cViewPr varScale="1">
        <p:scale>
          <a:sx n="159" d="100"/>
          <a:sy n="159" d="100"/>
        </p:scale>
        <p:origin x="184"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9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asica Subtítulo - 1 Text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extLst>
              <p:ext uri="{D42A27DB-BD31-4B8C-83A1-F6EECF244321}">
                <p14:modId xmlns:p14="http://schemas.microsoft.com/office/powerpoint/2010/main" val="4291419747"/>
              </p:ext>
            </p:extLst>
          </p:nvPr>
        </p:nvGraphicFramePr>
        <p:xfrm>
          <a:off x="893" y="893"/>
          <a:ext cx="893" cy="893"/>
        </p:xfrm>
        <a:graphic>
          <a:graphicData uri="http://schemas.openxmlformats.org/presentationml/2006/ole">
            <mc:AlternateContent xmlns:mc="http://schemas.openxmlformats.org/markup-compatibility/2006">
              <mc:Choice xmlns:v="urn:schemas-microsoft-com:vml" Requires="v">
                <p:oleObj spid="_x0000_s144387" name="think-cell Slide" r:id="rId5" imgW="470" imgH="469" progId="TCLayout.ActiveDocument.1">
                  <p:embed/>
                </p:oleObj>
              </mc:Choice>
              <mc:Fallback>
                <p:oleObj name="think-cell Slide" r:id="rId5" imgW="470" imgH="469" progId="TCLayout.ActiveDocument.1">
                  <p:embed/>
                  <p:pic>
                    <p:nvPicPr>
                      <p:cNvPr id="2" name="Objeto 1" hidden="1"/>
                      <p:cNvPicPr/>
                      <p:nvPr/>
                    </p:nvPicPr>
                    <p:blipFill>
                      <a:blip r:embed="rId6"/>
                      <a:stretch>
                        <a:fillRect/>
                      </a:stretch>
                    </p:blipFill>
                    <p:spPr>
                      <a:xfrm>
                        <a:off x="893" y="893"/>
                        <a:ext cx="893" cy="893"/>
                      </a:xfrm>
                      <a:prstGeom prst="rect">
                        <a:avLst/>
                      </a:prstGeom>
                    </p:spPr>
                  </p:pic>
                </p:oleObj>
              </mc:Fallback>
            </mc:AlternateContent>
          </a:graphicData>
        </a:graphic>
      </p:graphicFrame>
      <p:sp>
        <p:nvSpPr>
          <p:cNvPr id="3" name="Rectángulo 2" hidden="1"/>
          <p:cNvSpPr/>
          <p:nvPr>
            <p:custDataLst>
              <p:tags r:id="rId3"/>
            </p:custDataLst>
          </p:nvPr>
        </p:nvSpPr>
        <p:spPr>
          <a:xfrm>
            <a:off x="0" y="0"/>
            <a:ext cx="89297" cy="89297"/>
          </a:xfrm>
          <a:prstGeom prst="rect">
            <a:avLst/>
          </a:prstGeom>
          <a:ln w="3175">
            <a:miter lim="400000"/>
          </a:ln>
          <a:extLst>
            <a:ext uri="{C572A759-6A51-4108-AA02-DFA0A04FC94B}">
              <ma14:wrappingTextBoxFlag xmlns:ma14="http://schemas.microsoft.com/office/mac/drawingml/2011/main" xmlns="" val="1"/>
            </a:ext>
          </a:extLst>
        </p:spPr>
        <p:txBody>
          <a:bodyPr vert="horz" wrap="none" lIns="0" tIns="0" rIns="0" bIns="0" numCol="1" spcCol="0" rtlCol="0" anchor="t" anchorCtr="0">
            <a:noAutofit/>
          </a:bodyPr>
          <a:lstStyle/>
          <a:p>
            <a:pPr marL="0" lvl="0" indent="0" algn="ctr" eaLnBrk="1">
              <a:lnSpc>
                <a:spcPct val="100000"/>
              </a:lnSpc>
              <a:spcBef>
                <a:spcPct val="0"/>
              </a:spcBef>
              <a:spcAft>
                <a:spcPct val="0"/>
              </a:spcAft>
            </a:pPr>
            <a:endParaRPr lang="es-ES" sz="2000" b="1" i="0" baseline="0" dirty="0">
              <a:solidFill>
                <a:srgbClr val="FEE30A"/>
              </a:solidFill>
              <a:latin typeface="Proxima Nova Rg"/>
              <a:ea typeface="+mj-ea"/>
              <a:cs typeface="+mj-cs"/>
              <a:sym typeface="Proxima Nova Rg"/>
            </a:endParaRPr>
          </a:p>
        </p:txBody>
      </p:sp>
      <p:sp>
        <p:nvSpPr>
          <p:cNvPr id="4" name="Title 3">
            <a:extLst>
              <a:ext uri="{FF2B5EF4-FFF2-40B4-BE49-F238E27FC236}">
                <a16:creationId xmlns:a16="http://schemas.microsoft.com/office/drawing/2014/main" id="{41EBE848-A455-4BCC-954A-EC84F90667CE}"/>
              </a:ext>
            </a:extLst>
          </p:cNvPr>
          <p:cNvSpPr>
            <a:spLocks noGrp="1"/>
          </p:cNvSpPr>
          <p:nvPr>
            <p:ph type="title" hasCustomPrompt="1"/>
          </p:nvPr>
        </p:nvSpPr>
        <p:spPr>
          <a:xfrm>
            <a:off x="693869" y="298452"/>
            <a:ext cx="8199306" cy="327013"/>
          </a:xfrm>
          <a:prstGeom prst="rect">
            <a:avLst/>
          </a:prstGeom>
        </p:spPr>
        <p:txBody>
          <a:bodyPr anchor="t"/>
          <a:lstStyle>
            <a:lvl1pPr algn="l">
              <a:defRPr baseline="0">
                <a:solidFill>
                  <a:srgbClr val="333333"/>
                </a:solidFill>
                <a:latin typeface="+mj-lt"/>
              </a:defRPr>
            </a:lvl1pPr>
          </a:lstStyle>
          <a:p>
            <a:r>
              <a:rPr lang="es-ES" dirty="0"/>
              <a:t>Título principal, negrita 20ptos, una o dos líneas</a:t>
            </a:r>
            <a:endParaRPr lang="en-US" dirty="0"/>
          </a:p>
        </p:txBody>
      </p:sp>
      <p:sp>
        <p:nvSpPr>
          <p:cNvPr id="11" name="Text Placeholder 59">
            <a:extLst>
              <a:ext uri="{FF2B5EF4-FFF2-40B4-BE49-F238E27FC236}">
                <a16:creationId xmlns:a16="http://schemas.microsoft.com/office/drawing/2014/main" id="{6DA04B18-F47E-460C-B7A6-3B040BF3169F}"/>
              </a:ext>
            </a:extLst>
          </p:cNvPr>
          <p:cNvSpPr>
            <a:spLocks noGrp="1"/>
          </p:cNvSpPr>
          <p:nvPr>
            <p:ph type="body" sz="quarter" idx="18" hasCustomPrompt="1"/>
          </p:nvPr>
        </p:nvSpPr>
        <p:spPr>
          <a:xfrm>
            <a:off x="250825" y="1125415"/>
            <a:ext cx="8642350" cy="3586285"/>
          </a:xfrm>
        </p:spPr>
        <p:txBody>
          <a:bodyPr wrap="square" lIns="0" tIns="0" rIns="0" bIns="0" anchor="t">
            <a:noAutofit/>
          </a:bodyPr>
          <a:lstStyle>
            <a:lvl1pPr marL="0" indent="0">
              <a:spcBef>
                <a:spcPct val="100000"/>
              </a:spcBef>
              <a:spcAft>
                <a:spcPts val="0"/>
              </a:spcAft>
              <a:buClr>
                <a:schemeClr val="bg2"/>
              </a:buClr>
              <a:buFont typeface="Arial" panose="020B0604020202020204" pitchFamily="34" charset="0"/>
              <a:buNone/>
              <a:defRPr sz="1400">
                <a:solidFill>
                  <a:schemeClr val="tx1"/>
                </a:solidFill>
                <a:latin typeface="+mn-lt"/>
              </a:defRPr>
            </a:lvl1pPr>
            <a:lvl2pPr marL="179487" indent="-179487">
              <a:spcBef>
                <a:spcPct val="50000"/>
              </a:spcBef>
              <a:spcAft>
                <a:spcPts val="0"/>
              </a:spcAft>
              <a:buClr>
                <a:schemeClr val="bg2"/>
              </a:buClr>
              <a:buFont typeface="Arial" panose="020B0604020202020204" pitchFamily="34" charset="0"/>
              <a:buChar char="•"/>
              <a:defRPr sz="135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 dirty="0"/>
              <a:t>Texto en 14pts</a:t>
            </a:r>
            <a:br>
              <a:rPr lang="es-ES" dirty="0"/>
            </a:br>
            <a:br>
              <a:rPr lang="es-ES" dirty="0"/>
            </a:br>
            <a:endParaRPr lang="es-ES" dirty="0"/>
          </a:p>
        </p:txBody>
      </p:sp>
      <p:sp>
        <p:nvSpPr>
          <p:cNvPr id="8" name="Text Placeholder 59">
            <a:extLst>
              <a:ext uri="{FF2B5EF4-FFF2-40B4-BE49-F238E27FC236}">
                <a16:creationId xmlns:a16="http://schemas.microsoft.com/office/drawing/2014/main" id="{5096A61B-891F-424B-B411-BF007A2CA756}"/>
              </a:ext>
            </a:extLst>
          </p:cNvPr>
          <p:cNvSpPr>
            <a:spLocks noGrp="1"/>
          </p:cNvSpPr>
          <p:nvPr>
            <p:ph type="body" sz="quarter" idx="13" hasCustomPrompt="1"/>
          </p:nvPr>
        </p:nvSpPr>
        <p:spPr>
          <a:xfrm>
            <a:off x="693869" y="646337"/>
            <a:ext cx="8199306" cy="276999"/>
          </a:xfrm>
        </p:spPr>
        <p:txBody>
          <a:bodyPr wrap="square" lIns="0" tIns="0" rIns="0" bIns="0" anchor="t">
            <a:spAutoFit/>
          </a:bodyPr>
          <a:lstStyle>
            <a:lvl1pPr marL="0" indent="0" algn="l">
              <a:buNone/>
              <a:defRPr sz="1800" b="1" i="0" baseline="0">
                <a:solidFill>
                  <a:schemeClr val="bg2"/>
                </a:solidFill>
                <a:effectLst/>
                <a:latin typeface="+mj-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 dirty="0"/>
              <a:t>Subtítulo, negrita 18ptos, una línea</a:t>
            </a:r>
          </a:p>
        </p:txBody>
      </p:sp>
    </p:spTree>
    <p:extLst>
      <p:ext uri="{BB962C8B-B14F-4D97-AF65-F5344CB8AC3E}">
        <p14:creationId xmlns:p14="http://schemas.microsoft.com/office/powerpoint/2010/main" val="306864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81A56E-5A25-ED4E-A5A3-5C3EAE46A844}"/>
              </a:ext>
            </a:extLst>
          </p:cNvPr>
          <p:cNvSpPr>
            <a:spLocks noGrp="1"/>
          </p:cNvSpPr>
          <p:nvPr>
            <p:ph type="body" sz="quarter" idx="10" hasCustomPrompt="1"/>
          </p:nvPr>
        </p:nvSpPr>
        <p:spPr>
          <a:xfrm>
            <a:off x="604800" y="1673999"/>
            <a:ext cx="5524200" cy="761400"/>
          </a:xfrm>
        </p:spPr>
        <p:txBody>
          <a:bodyPr>
            <a:noAutofit/>
          </a:bodyPr>
          <a:lstStyle>
            <a:lvl1pPr marL="0" indent="0">
              <a:lnSpc>
                <a:spcPct val="100000"/>
              </a:lnSpc>
              <a:spcBef>
                <a:spcPts val="0"/>
              </a:spcBef>
              <a:buFontTx/>
              <a:buNone/>
              <a:defRPr sz="4500" b="1">
                <a:solidFill>
                  <a:schemeClr val="bg1"/>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Título</a:t>
            </a:r>
            <a:endParaRPr lang="es-ES_tradnl" dirty="0"/>
          </a:p>
        </p:txBody>
      </p:sp>
      <p:sp>
        <p:nvSpPr>
          <p:cNvPr id="8" name="Text Placeholder 2">
            <a:extLst>
              <a:ext uri="{FF2B5EF4-FFF2-40B4-BE49-F238E27FC236}">
                <a16:creationId xmlns:a16="http://schemas.microsoft.com/office/drawing/2014/main" id="{1664FB0D-9FD0-344F-A7F3-03E195B1E9E5}"/>
              </a:ext>
            </a:extLst>
          </p:cNvPr>
          <p:cNvSpPr>
            <a:spLocks noGrp="1"/>
          </p:cNvSpPr>
          <p:nvPr>
            <p:ph type="body" sz="quarter" idx="11" hasCustomPrompt="1"/>
          </p:nvPr>
        </p:nvSpPr>
        <p:spPr>
          <a:xfrm>
            <a:off x="653400" y="2435399"/>
            <a:ext cx="4754700" cy="807300"/>
          </a:xfrm>
        </p:spPr>
        <p:txBody>
          <a:bodyPr>
            <a:noAutofit/>
          </a:bodyPr>
          <a:lstStyle>
            <a:lvl1pPr marL="0" indent="0">
              <a:lnSpc>
                <a:spcPct val="100000"/>
              </a:lnSpc>
              <a:spcBef>
                <a:spcPts val="0"/>
              </a:spcBef>
              <a:buFontTx/>
              <a:buNone/>
              <a:defRPr sz="2400" b="0">
                <a:solidFill>
                  <a:schemeClr val="bg1"/>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a:t>
            </a:r>
            <a:r>
              <a:rPr lang="en-GB" dirty="0" err="1"/>
              <a:t>secundaria</a:t>
            </a:r>
            <a:r>
              <a:rPr lang="en-GB" dirty="0"/>
              <a:t> de </a:t>
            </a:r>
            <a:r>
              <a:rPr lang="en-GB" dirty="0" err="1"/>
              <a:t>máximo</a:t>
            </a:r>
            <a:r>
              <a:rPr lang="en-GB" dirty="0"/>
              <a:t> dos </a:t>
            </a:r>
            <a:r>
              <a:rPr lang="en-GB" dirty="0" err="1"/>
              <a:t>líneas</a:t>
            </a:r>
            <a:r>
              <a:rPr lang="en-GB" dirty="0"/>
              <a:t>.</a:t>
            </a:r>
          </a:p>
        </p:txBody>
      </p:sp>
    </p:spTree>
    <p:extLst>
      <p:ext uri="{BB962C8B-B14F-4D97-AF65-F5344CB8AC3E}">
        <p14:creationId xmlns:p14="http://schemas.microsoft.com/office/powerpoint/2010/main" val="101923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s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44D92D-120C-944A-B527-D648ED745BC2}"/>
              </a:ext>
            </a:extLst>
          </p:cNvPr>
          <p:cNvSpPr>
            <a:spLocks noGrp="1"/>
          </p:cNvSpPr>
          <p:nvPr>
            <p:ph type="body" sz="quarter" idx="10" hasCustomPrompt="1"/>
          </p:nvPr>
        </p:nvSpPr>
        <p:spPr>
          <a:xfrm>
            <a:off x="877500" y="1746900"/>
            <a:ext cx="5524200" cy="761400"/>
          </a:xfrm>
        </p:spPr>
        <p:txBody>
          <a:bodyPr>
            <a:noAutofit/>
          </a:bodyPr>
          <a:lstStyle>
            <a:lvl1pPr marL="0" indent="0">
              <a:lnSpc>
                <a:spcPct val="100000"/>
              </a:lnSpc>
              <a:spcBef>
                <a:spcPts val="0"/>
              </a:spcBef>
              <a:buFontTx/>
              <a:buNone/>
              <a:defRPr sz="4500" b="1">
                <a:solidFill>
                  <a:schemeClr val="tx1">
                    <a:lumMod val="75000"/>
                    <a:lumOff val="25000"/>
                  </a:schemeClr>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Principal</a:t>
            </a:r>
            <a:endParaRPr lang="es-ES_tradnl" dirty="0"/>
          </a:p>
        </p:txBody>
      </p:sp>
      <p:sp>
        <p:nvSpPr>
          <p:cNvPr id="4" name="Text Placeholder 2">
            <a:extLst>
              <a:ext uri="{FF2B5EF4-FFF2-40B4-BE49-F238E27FC236}">
                <a16:creationId xmlns:a16="http://schemas.microsoft.com/office/drawing/2014/main" id="{CAEA8D7A-C9F4-E040-8AA8-AD923AFDE415}"/>
              </a:ext>
            </a:extLst>
          </p:cNvPr>
          <p:cNvSpPr>
            <a:spLocks noGrp="1"/>
          </p:cNvSpPr>
          <p:nvPr>
            <p:ph type="body" sz="quarter" idx="11" hasCustomPrompt="1"/>
          </p:nvPr>
        </p:nvSpPr>
        <p:spPr>
          <a:xfrm>
            <a:off x="947700" y="2511000"/>
            <a:ext cx="4754700" cy="807300"/>
          </a:xfrm>
        </p:spPr>
        <p:txBody>
          <a:bodyPr>
            <a:noAutofit/>
          </a:bodyPr>
          <a:lstStyle>
            <a:lvl1pPr marL="0" indent="0">
              <a:lnSpc>
                <a:spcPct val="100000"/>
              </a:lnSpc>
              <a:spcBef>
                <a:spcPts val="0"/>
              </a:spcBef>
              <a:buFontTx/>
              <a:buNone/>
              <a:defRPr sz="2400" b="0">
                <a:solidFill>
                  <a:schemeClr val="bg2">
                    <a:lumMod val="50000"/>
                  </a:schemeClr>
                </a:solidFill>
              </a:defRPr>
            </a:lvl1pPr>
            <a:lvl2pPr marL="342900" indent="0">
              <a:buFontTx/>
              <a:buNone/>
              <a:defRPr sz="4500">
                <a:solidFill>
                  <a:schemeClr val="bg1"/>
                </a:solidFill>
              </a:defRPr>
            </a:lvl2pPr>
            <a:lvl3pPr marL="685800" indent="0">
              <a:buFontTx/>
              <a:buNone/>
              <a:defRPr sz="4500">
                <a:solidFill>
                  <a:schemeClr val="bg1"/>
                </a:solidFill>
              </a:defRPr>
            </a:lvl3pPr>
            <a:lvl4pPr marL="1028700" indent="0">
              <a:buFontTx/>
              <a:buNone/>
              <a:defRPr sz="4500">
                <a:solidFill>
                  <a:schemeClr val="bg1"/>
                </a:solidFill>
              </a:defRPr>
            </a:lvl4pPr>
            <a:lvl5pPr marL="1371600" indent="0">
              <a:buFontTx/>
              <a:buNone/>
              <a:defRPr sz="4500">
                <a:solidFill>
                  <a:schemeClr val="bg1"/>
                </a:solidFill>
              </a:defRPr>
            </a:lvl5pPr>
          </a:lstStyle>
          <a:p>
            <a:pPr lvl="0"/>
            <a:r>
              <a:rPr lang="en-GB" dirty="0" err="1"/>
              <a:t>Frase</a:t>
            </a:r>
            <a:r>
              <a:rPr lang="en-GB" dirty="0"/>
              <a:t> </a:t>
            </a:r>
            <a:r>
              <a:rPr lang="en-GB" dirty="0" err="1"/>
              <a:t>secundaria</a:t>
            </a:r>
            <a:r>
              <a:rPr lang="en-GB" dirty="0"/>
              <a:t> de </a:t>
            </a:r>
            <a:r>
              <a:rPr lang="en-GB" dirty="0" err="1"/>
              <a:t>máximo</a:t>
            </a:r>
            <a:r>
              <a:rPr lang="en-GB" dirty="0"/>
              <a:t> dos </a:t>
            </a:r>
            <a:r>
              <a:rPr lang="en-GB" dirty="0" err="1"/>
              <a:t>líneas</a:t>
            </a:r>
            <a:r>
              <a:rPr lang="en-GB" dirty="0"/>
              <a:t>.</a:t>
            </a:r>
          </a:p>
        </p:txBody>
      </p:sp>
    </p:spTree>
    <p:extLst>
      <p:ext uri="{BB962C8B-B14F-4D97-AF65-F5344CB8AC3E}">
        <p14:creationId xmlns:p14="http://schemas.microsoft.com/office/powerpoint/2010/main" val="72810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859727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F16F856-33F6-5847-856D-DFF79544BE25}"/>
              </a:ext>
            </a:extLst>
          </p:cNvPr>
          <p:cNvGraphicFramePr>
            <a:graphicFrameLocks noChangeAspect="1"/>
          </p:cNvGraphicFramePr>
          <p:nvPr>
            <p:custDataLst>
              <p:tags r:id="rId2"/>
            </p:custDataLst>
            <p:extLst>
              <p:ext uri="{D42A27DB-BD31-4B8C-83A1-F6EECF244321}">
                <p14:modId xmlns:p14="http://schemas.microsoft.com/office/powerpoint/2010/main" val="3832127541"/>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2341"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7F16F856-33F6-5847-856D-DFF79544BE25}"/>
                          </a:ext>
                        </a:extLst>
                      </p:cNvPr>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5B7F67F9-BB85-D949-BA85-08601A88AE5A}"/>
              </a:ext>
            </a:extLst>
          </p:cNvPr>
          <p:cNvSpPr/>
          <p:nvPr/>
        </p:nvSpPr>
        <p:spPr>
          <a:xfrm>
            <a:off x="7111972" y="63796"/>
            <a:ext cx="1899122" cy="1236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2" name="Título 1"/>
          <p:cNvSpPr>
            <a:spLocks noGrp="1"/>
          </p:cNvSpPr>
          <p:nvPr>
            <p:ph type="ctrTitle" hasCustomPrompt="1"/>
          </p:nvPr>
        </p:nvSpPr>
        <p:spPr>
          <a:xfrm>
            <a:off x="1058400" y="135000"/>
            <a:ext cx="7484021" cy="577800"/>
          </a:xfrm>
        </p:spPr>
        <p:txBody>
          <a:bodyPr vert="horz" anchor="b">
            <a:noAutofit/>
          </a:bodyPr>
          <a:lstStyle>
            <a:lvl1pPr algn="l">
              <a:lnSpc>
                <a:spcPct val="100000"/>
              </a:lnSpc>
              <a:defRPr sz="20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3129348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
        <p:nvSpPr>
          <p:cNvPr id="5" name="Text Placeholder 4">
            <a:extLst>
              <a:ext uri="{FF2B5EF4-FFF2-40B4-BE49-F238E27FC236}">
                <a16:creationId xmlns:a16="http://schemas.microsoft.com/office/drawing/2014/main" id="{A3608163-2123-D542-B969-752BA2B95D21}"/>
              </a:ext>
            </a:extLst>
          </p:cNvPr>
          <p:cNvSpPr>
            <a:spLocks noGrp="1"/>
          </p:cNvSpPr>
          <p:nvPr>
            <p:ph type="body" sz="quarter" idx="10" hasCustomPrompt="1"/>
          </p:nvPr>
        </p:nvSpPr>
        <p:spPr>
          <a:xfrm>
            <a:off x="1336501" y="1611900"/>
            <a:ext cx="6857489" cy="577800"/>
          </a:xfrm>
        </p:spPr>
        <p:txBody>
          <a:bodyPr>
            <a:normAutofit/>
          </a:bodyPr>
          <a:lstStyle>
            <a:lvl1pPr marL="0" indent="0">
              <a:lnSpc>
                <a:spcPct val="100000"/>
              </a:lnSpc>
              <a:spcBef>
                <a:spcPts val="0"/>
              </a:spcBef>
              <a:buNone/>
              <a:defRPr sz="3300" b="1">
                <a:solidFill>
                  <a:schemeClr val="bg2">
                    <a:lumMod val="50000"/>
                  </a:schemeClr>
                </a:solidFill>
              </a:defRPr>
            </a:lvl1pPr>
          </a:lstStyle>
          <a:p>
            <a:pPr lvl="0"/>
            <a:r>
              <a:rPr lang="es-ES_tradnl" dirty="0"/>
              <a:t>Frase Principal</a:t>
            </a:r>
          </a:p>
        </p:txBody>
      </p:sp>
      <p:sp>
        <p:nvSpPr>
          <p:cNvPr id="7" name="Text Placeholder 6">
            <a:extLst>
              <a:ext uri="{FF2B5EF4-FFF2-40B4-BE49-F238E27FC236}">
                <a16:creationId xmlns:a16="http://schemas.microsoft.com/office/drawing/2014/main" id="{AB09E6BE-85D8-5845-8F4E-F01A7FA62D90}"/>
              </a:ext>
            </a:extLst>
          </p:cNvPr>
          <p:cNvSpPr>
            <a:spLocks noGrp="1"/>
          </p:cNvSpPr>
          <p:nvPr>
            <p:ph type="body" sz="quarter" idx="11"/>
          </p:nvPr>
        </p:nvSpPr>
        <p:spPr>
          <a:xfrm>
            <a:off x="1336500" y="2276100"/>
            <a:ext cx="6825853" cy="2589815"/>
          </a:xfrm>
        </p:spPr>
        <p:txBody>
          <a:bodyPr>
            <a:normAutofit/>
          </a:bodyPr>
          <a:lstStyle>
            <a:lvl1pPr>
              <a:lnSpc>
                <a:spcPct val="100000"/>
              </a:lnSpc>
              <a:spcBef>
                <a:spcPts val="0"/>
              </a:spcBef>
              <a:spcAft>
                <a:spcPts val="450"/>
              </a:spcAft>
              <a:defRPr sz="1800">
                <a:solidFill>
                  <a:schemeClr val="tx1"/>
                </a:solidFill>
              </a:defRPr>
            </a:lvl1pPr>
            <a:lvl2pPr marL="342900" indent="0">
              <a:buNone/>
              <a:defRPr/>
            </a:lvl2pPr>
          </a:lstStyle>
          <a:p>
            <a:pPr lvl="0"/>
            <a:r>
              <a:rPr lang="en-GB"/>
              <a:t>Click to edit Master text styles</a:t>
            </a:r>
          </a:p>
        </p:txBody>
      </p:sp>
    </p:spTree>
    <p:extLst>
      <p:ext uri="{BB962C8B-B14F-4D97-AF65-F5344CB8AC3E}">
        <p14:creationId xmlns:p14="http://schemas.microsoft.com/office/powerpoint/2010/main" val="138932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615892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058400" y="135000"/>
            <a:ext cx="6053571" cy="577800"/>
          </a:xfrm>
        </p:spPr>
        <p:txBody>
          <a:bodyPr anchor="b">
            <a:noAutofit/>
          </a:bodyPr>
          <a:lstStyle>
            <a:lvl1pPr algn="l">
              <a:lnSpc>
                <a:spcPct val="100000"/>
              </a:lnSpc>
              <a:defRPr sz="3300" b="1">
                <a:solidFill>
                  <a:schemeClr val="bg2">
                    <a:lumMod val="25000"/>
                  </a:schemeClr>
                </a:solidFill>
                <a:latin typeface="Century Gothic" panose="020B0502020202020204" pitchFamily="34" charset="0"/>
              </a:defRPr>
            </a:lvl1pPr>
          </a:lstStyle>
          <a:p>
            <a:r>
              <a:rPr lang="es-ES" dirty="0"/>
              <a:t>Sección</a:t>
            </a:r>
            <a:endParaRPr lang="es-AR" dirty="0"/>
          </a:p>
        </p:txBody>
      </p:sp>
      <p:sp>
        <p:nvSpPr>
          <p:cNvPr id="3" name="Subtítulo 2"/>
          <p:cNvSpPr>
            <a:spLocks noGrp="1"/>
          </p:cNvSpPr>
          <p:nvPr>
            <p:ph type="subTitle" idx="1" hasCustomPrompt="1"/>
          </p:nvPr>
        </p:nvSpPr>
        <p:spPr>
          <a:xfrm>
            <a:off x="1058400" y="683100"/>
            <a:ext cx="6053571" cy="345600"/>
          </a:xfrm>
        </p:spPr>
        <p:txBody>
          <a:bodyPr>
            <a:normAutofit/>
          </a:bodyPr>
          <a:lstStyle>
            <a:lvl1pPr marL="0" indent="0" algn="l">
              <a:lnSpc>
                <a:spcPct val="100000"/>
              </a:lnSpc>
              <a:spcBef>
                <a:spcPts val="0"/>
              </a:spcBef>
              <a:buNone/>
              <a:defRPr sz="1800" baseline="0">
                <a:solidFill>
                  <a:schemeClr val="bg2">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Sub título</a:t>
            </a:r>
            <a:endParaRPr lang="es-AR" dirty="0"/>
          </a:p>
        </p:txBody>
      </p:sp>
    </p:spTree>
    <p:extLst>
      <p:ext uri="{BB962C8B-B14F-4D97-AF65-F5344CB8AC3E}">
        <p14:creationId xmlns:p14="http://schemas.microsoft.com/office/powerpoint/2010/main" val="319604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rátula principal inicio">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53D1098A-AC6A-4AAC-AC8A-2D2B0BD266A2}"/>
              </a:ext>
            </a:extLst>
          </p:cNvPr>
          <p:cNvSpPr>
            <a:spLocks noGrp="1"/>
          </p:cNvSpPr>
          <p:nvPr>
            <p:ph type="body" sz="quarter" idx="10" hasCustomPrompt="1"/>
          </p:nvPr>
        </p:nvSpPr>
        <p:spPr>
          <a:xfrm>
            <a:off x="640997" y="1164283"/>
            <a:ext cx="4629503" cy="1354217"/>
          </a:xfrm>
        </p:spPr>
        <p:txBody>
          <a:bodyPr wrap="square" lIns="0" tIns="0" rIns="0" bIns="0" anchor="ctr">
            <a:spAutoFit/>
          </a:bodyPr>
          <a:lstStyle>
            <a:lvl1pPr marL="0" indent="0">
              <a:lnSpc>
                <a:spcPct val="100000"/>
              </a:lnSpc>
              <a:spcBef>
                <a:spcPts val="0"/>
              </a:spcBef>
              <a:buNone/>
              <a:defRPr sz="4400" b="1" i="0">
                <a:solidFill>
                  <a:schemeClr val="bg1"/>
                </a:solidFill>
                <a:latin typeface="+mj-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Título principal </a:t>
            </a:r>
          </a:p>
          <a:p>
            <a:pPr lvl="0"/>
            <a:r>
              <a:rPr lang="es-ES_tradnl" noProof="0" dirty="0"/>
              <a:t>44ptos</a:t>
            </a:r>
          </a:p>
        </p:txBody>
      </p:sp>
      <p:sp>
        <p:nvSpPr>
          <p:cNvPr id="61" name="Text Placeholder 59">
            <a:extLst>
              <a:ext uri="{FF2B5EF4-FFF2-40B4-BE49-F238E27FC236}">
                <a16:creationId xmlns:a16="http://schemas.microsoft.com/office/drawing/2014/main" id="{959B68FF-1A9A-4E89-A093-B142660DE817}"/>
              </a:ext>
            </a:extLst>
          </p:cNvPr>
          <p:cNvSpPr>
            <a:spLocks noGrp="1"/>
          </p:cNvSpPr>
          <p:nvPr>
            <p:ph type="body" sz="quarter" idx="11" hasCustomPrompt="1"/>
          </p:nvPr>
        </p:nvSpPr>
        <p:spPr>
          <a:xfrm>
            <a:off x="640997" y="3483523"/>
            <a:ext cx="4629503" cy="369332"/>
          </a:xfrm>
        </p:spPr>
        <p:txBody>
          <a:bodyPr wrap="square" lIns="0" tIns="0" rIns="0" bIns="0" anchor="t">
            <a:spAutoFit/>
          </a:bodyPr>
          <a:lstStyle>
            <a:lvl1pPr marL="0" indent="0">
              <a:buNone/>
              <a:defRPr sz="2400" spc="20" baseline="0">
                <a:solidFill>
                  <a:schemeClr val="bg1"/>
                </a:solidFill>
                <a:latin typeface="Proxima Nova Lt"/>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Título secundario 24ptos</a:t>
            </a:r>
          </a:p>
        </p:txBody>
      </p:sp>
      <p:sp>
        <p:nvSpPr>
          <p:cNvPr id="62" name="Text Placeholder 59">
            <a:extLst>
              <a:ext uri="{FF2B5EF4-FFF2-40B4-BE49-F238E27FC236}">
                <a16:creationId xmlns:a16="http://schemas.microsoft.com/office/drawing/2014/main" id="{35E32241-AC94-47C7-8518-E18817D680F9}"/>
              </a:ext>
            </a:extLst>
          </p:cNvPr>
          <p:cNvSpPr>
            <a:spLocks noGrp="1"/>
          </p:cNvSpPr>
          <p:nvPr>
            <p:ph type="body" sz="quarter" idx="12" hasCustomPrompt="1"/>
          </p:nvPr>
        </p:nvSpPr>
        <p:spPr>
          <a:xfrm>
            <a:off x="640997" y="4500400"/>
            <a:ext cx="1976711" cy="246221"/>
          </a:xfrm>
        </p:spPr>
        <p:txBody>
          <a:bodyPr wrap="square" lIns="0" tIns="0" rIns="0" bIns="0" anchor="ctr">
            <a:spAutoFit/>
          </a:bodyPr>
          <a:lstStyle>
            <a:lvl1pPr marL="0" indent="0" algn="l">
              <a:buNone/>
              <a:defRPr sz="1600" b="0" i="0" spc="563" baseline="0">
                <a:solidFill>
                  <a:schemeClr val="bg1"/>
                </a:solidFill>
                <a:latin typeface="Proxima Nova Rg" panose="02000506030000020004" pitchFamily="2" charset="0"/>
                <a:cs typeface="Times New Roman" panose="02020603050405020304" pitchFamily="18" charset="0"/>
              </a:defRPr>
            </a:lvl1pPr>
            <a:lvl2pPr>
              <a:defRPr sz="4500">
                <a:latin typeface="Proxima Nova Lt"/>
              </a:defRPr>
            </a:lvl2pPr>
            <a:lvl3pPr>
              <a:defRPr sz="4500">
                <a:latin typeface="Proxima Nova Lt"/>
              </a:defRPr>
            </a:lvl3pPr>
            <a:lvl4pPr>
              <a:defRPr sz="4500">
                <a:latin typeface="Proxima Nova Lt"/>
              </a:defRPr>
            </a:lvl4pPr>
            <a:lvl5pPr>
              <a:defRPr sz="4500">
                <a:latin typeface="Proxima Nova Lt"/>
              </a:defRPr>
            </a:lvl5pPr>
          </a:lstStyle>
          <a:p>
            <a:pPr lvl="0"/>
            <a:r>
              <a:rPr lang="es-ES_tradnl" noProof="0" dirty="0"/>
              <a:t>MMM·YYYY</a:t>
            </a:r>
          </a:p>
        </p:txBody>
      </p:sp>
    </p:spTree>
    <p:extLst>
      <p:ext uri="{BB962C8B-B14F-4D97-AF65-F5344CB8AC3E}">
        <p14:creationId xmlns:p14="http://schemas.microsoft.com/office/powerpoint/2010/main" val="73155998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246D919-EE70-1E4E-A392-9D3D97CEA787}"/>
              </a:ext>
            </a:extLst>
          </p:cNvPr>
          <p:cNvGraphicFramePr>
            <a:graphicFrameLocks noChangeAspect="1"/>
          </p:cNvGraphicFramePr>
          <p:nvPr>
            <p:custDataLst>
              <p:tags r:id="rId13"/>
            </p:custDataLst>
            <p:extLst>
              <p:ext uri="{D42A27DB-BD31-4B8C-83A1-F6EECF244321}">
                <p14:modId xmlns:p14="http://schemas.microsoft.com/office/powerpoint/2010/main" val="1468327055"/>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41317" name="think-cell Slide" r:id="rId16" imgW="7772400" imgH="10058400" progId="TCLayout.ActiveDocument.1">
                  <p:embed/>
                </p:oleObj>
              </mc:Choice>
              <mc:Fallback>
                <p:oleObj name="think-cell Slide" r:id="rId16" imgW="7772400" imgH="10058400" progId="TCLayout.ActiveDocument.1">
                  <p:embed/>
                  <p:pic>
                    <p:nvPicPr>
                      <p:cNvPr id="5" name="Object 4" hidden="1">
                        <a:extLst>
                          <a:ext uri="{FF2B5EF4-FFF2-40B4-BE49-F238E27FC236}">
                            <a16:creationId xmlns:a16="http://schemas.microsoft.com/office/drawing/2014/main" id="{5246D919-EE70-1E4E-A392-9D3D97CEA787}"/>
                          </a:ext>
                        </a:extLst>
                      </p:cNvPr>
                      <p:cNvPicPr/>
                      <p:nvPr/>
                    </p:nvPicPr>
                    <p:blipFill>
                      <a:blip r:embed="rId17"/>
                      <a:stretch>
                        <a:fillRect/>
                      </a:stretch>
                    </p:blipFill>
                    <p:spPr>
                      <a:xfrm>
                        <a:off x="1192" y="1192"/>
                        <a:ext cx="1190" cy="119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B61360-0D77-6847-AC2C-4A24C68E476D}"/>
              </a:ext>
            </a:extLst>
          </p:cNvPr>
          <p:cNvSpPr/>
          <p:nvPr>
            <p:custDataLst>
              <p:tags r:id="rId14"/>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s-ES" sz="3000" b="1" i="0" baseline="0" dirty="0">
              <a:latin typeface="Century Gothic" panose="020B0502020202020204" pitchFamily="34" charset="0"/>
              <a:ea typeface="+mj-ea"/>
              <a:sym typeface="Century Gothic" panose="020B0502020202020204" pitchFamily="34" charset="0"/>
            </a:endParaRPr>
          </a:p>
        </p:txBody>
      </p:sp>
      <p:sp>
        <p:nvSpPr>
          <p:cNvPr id="2" name="Marcador de título 1"/>
          <p:cNvSpPr>
            <a:spLocks noGrp="1"/>
          </p:cNvSpPr>
          <p:nvPr>
            <p:ph type="title"/>
          </p:nvPr>
        </p:nvSpPr>
        <p:spPr>
          <a:xfrm>
            <a:off x="1132609" y="221889"/>
            <a:ext cx="5715000" cy="682120"/>
          </a:xfrm>
          <a:prstGeom prst="rect">
            <a:avLst/>
          </a:prstGeom>
        </p:spPr>
        <p:txBody>
          <a:bodyPr vert="horz" lIns="91440" tIns="45720" rIns="91440" bIns="45720" rtlCol="0" anchor="ctr">
            <a:normAutofit/>
          </a:bodyPr>
          <a:lstStyle/>
          <a:p>
            <a:r>
              <a:rPr lang="es-ES" dirty="0"/>
              <a:t>Ingrese el título</a:t>
            </a:r>
            <a:endParaRPr lang="es-AR" dirty="0"/>
          </a:p>
        </p:txBody>
      </p:sp>
      <p:sp>
        <p:nvSpPr>
          <p:cNvPr id="3" name="Marcador de texto 2"/>
          <p:cNvSpPr>
            <a:spLocks noGrp="1"/>
          </p:cNvSpPr>
          <p:nvPr>
            <p:ph type="body" idx="1"/>
          </p:nvPr>
        </p:nvSpPr>
        <p:spPr>
          <a:xfrm>
            <a:off x="665018" y="1182183"/>
            <a:ext cx="7850332" cy="3130045"/>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3715806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p:transition spd="slow">
    <p:wipe/>
  </p:transition>
  <p:hf sldNum="0" hdr="0" dt="0"/>
  <p:txStyles>
    <p:titleStyle>
      <a:lvl1pPr algn="l" defTabSz="685800" rtl="0" eaLnBrk="1" latinLnBrk="0" hangingPunct="1">
        <a:lnSpc>
          <a:spcPct val="90000"/>
        </a:lnSpc>
        <a:spcBef>
          <a:spcPct val="0"/>
        </a:spcBef>
        <a:buNone/>
        <a:defRPr sz="3000" b="1" kern="1200" baseline="0">
          <a:solidFill>
            <a:schemeClr val="tx1">
              <a:lumMod val="75000"/>
              <a:lumOff val="25000"/>
            </a:schemeClr>
          </a:solidFill>
          <a:latin typeface="Century Gothic" panose="020B050202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7.png"/><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26.emf"/><Relationship Id="rId5" Type="http://schemas.openxmlformats.org/officeDocument/2006/relationships/oleObject" Target="../embeddings/oleObject12.bin"/><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8.xml"/><Relationship Id="rId7" Type="http://schemas.openxmlformats.org/officeDocument/2006/relationships/image" Target="../media/image28.png"/><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image" Target="../media/image26.emf"/><Relationship Id="rId5" Type="http://schemas.openxmlformats.org/officeDocument/2006/relationships/oleObject" Target="../embeddings/oleObject13.bin"/><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vmlDrawing" Target="../drawings/vmlDrawing14.vml"/><Relationship Id="rId5" Type="http://schemas.openxmlformats.org/officeDocument/2006/relationships/image" Target="../media/image30.e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xml"/><Relationship Id="rId1" Type="http://schemas.openxmlformats.org/officeDocument/2006/relationships/vmlDrawing" Target="../drawings/vmlDrawing15.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17.bin"/><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5.xml"/><Relationship Id="rId7" Type="http://schemas.openxmlformats.org/officeDocument/2006/relationships/image" Target="../media/image42.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xml"/><Relationship Id="rId1" Type="http://schemas.openxmlformats.org/officeDocument/2006/relationships/vmlDrawing" Target="../drawings/vmlDrawing20.v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vmlDrawing" Target="../drawings/vmlDrawing21.v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vmlDrawing" Target="../drawings/vmlDrawing22.v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xml"/><Relationship Id="rId1" Type="http://schemas.openxmlformats.org/officeDocument/2006/relationships/vmlDrawing" Target="../drawings/vmlDrawing23.vml"/><Relationship Id="rId5" Type="http://schemas.openxmlformats.org/officeDocument/2006/relationships/image" Target="../media/image51.emf"/><Relationship Id="rId4"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vmlDrawing" Target="../drawings/vmlDrawing24.vml"/><Relationship Id="rId6" Type="http://schemas.openxmlformats.org/officeDocument/2006/relationships/image" Target="../media/image52.png"/><Relationship Id="rId5" Type="http://schemas.openxmlformats.org/officeDocument/2006/relationships/image" Target="../media/image10.emf"/><Relationship Id="rId4" Type="http://schemas.openxmlformats.org/officeDocument/2006/relationships/oleObject" Target="../embeddings/oleObject24.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0.xml"/><Relationship Id="rId1" Type="http://schemas.openxmlformats.org/officeDocument/2006/relationships/vmlDrawing" Target="../drawings/vmlDrawing25.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5.xml"/><Relationship Id="rId7" Type="http://schemas.microsoft.com/office/2007/relationships/hdphoto" Target="../media/hdphoto1.wdp"/><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6.bin"/><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3.wdp"/><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xml"/><Relationship Id="rId7" Type="http://schemas.microsoft.com/office/2007/relationships/hdphoto" Target="../media/hdphoto4.wdp"/><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5.xml"/><Relationship Id="rId7" Type="http://schemas.openxmlformats.org/officeDocument/2006/relationships/image" Target="../media/image20.jpeg"/><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19.jpeg"/><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5.xml"/><Relationship Id="rId7" Type="http://schemas.openxmlformats.org/officeDocument/2006/relationships/image" Target="../media/image24.tiff"/><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23.tiff"/><Relationship Id="rId5" Type="http://schemas.openxmlformats.org/officeDocument/2006/relationships/image" Target="../media/image22.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35A4CD-64B7-434F-89E4-FEE72AE3E00B}"/>
              </a:ext>
            </a:extLst>
          </p:cNvPr>
          <p:cNvSpPr>
            <a:spLocks noGrp="1"/>
          </p:cNvSpPr>
          <p:nvPr>
            <p:ph type="body" sz="quarter" idx="10"/>
          </p:nvPr>
        </p:nvSpPr>
        <p:spPr>
          <a:xfrm>
            <a:off x="604800" y="842211"/>
            <a:ext cx="5524200" cy="1593188"/>
          </a:xfrm>
        </p:spPr>
        <p:txBody>
          <a:bodyPr anchor="b"/>
          <a:lstStyle/>
          <a:p>
            <a:r>
              <a:rPr lang="es-ES_tradnl" sz="4400" dirty="0"/>
              <a:t>Laboratorio de implementación</a:t>
            </a:r>
          </a:p>
        </p:txBody>
      </p:sp>
      <p:sp>
        <p:nvSpPr>
          <p:cNvPr id="6" name="Text Placeholder 5">
            <a:extLst>
              <a:ext uri="{FF2B5EF4-FFF2-40B4-BE49-F238E27FC236}">
                <a16:creationId xmlns:a16="http://schemas.microsoft.com/office/drawing/2014/main" id="{E1A20019-6C9C-254C-889D-7187E431E6BE}"/>
              </a:ext>
            </a:extLst>
          </p:cNvPr>
          <p:cNvSpPr>
            <a:spLocks noGrp="1"/>
          </p:cNvSpPr>
          <p:nvPr>
            <p:ph type="body" sz="quarter" idx="11"/>
          </p:nvPr>
        </p:nvSpPr>
        <p:spPr/>
        <p:txBody>
          <a:bodyPr/>
          <a:lstStyle/>
          <a:p>
            <a:r>
              <a:rPr lang="es-ES_tradnl" dirty="0"/>
              <a:t>Martín </a:t>
            </a:r>
            <a:r>
              <a:rPr lang="es-ES_tradnl" dirty="0" err="1"/>
              <a:t>Volpacchio</a:t>
            </a:r>
            <a:endParaRPr lang="es-ES_tradnl" dirty="0"/>
          </a:p>
          <a:p>
            <a:r>
              <a:rPr lang="es-ES_tradnl" dirty="0"/>
              <a:t>Andrés </a:t>
            </a:r>
            <a:r>
              <a:rPr lang="es-ES_tradnl" dirty="0" err="1"/>
              <a:t>D’Ambrosio</a:t>
            </a:r>
            <a:endParaRPr lang="es-ES_tradnl" dirty="0"/>
          </a:p>
        </p:txBody>
      </p:sp>
    </p:spTree>
    <p:extLst>
      <p:ext uri="{BB962C8B-B14F-4D97-AF65-F5344CB8AC3E}">
        <p14:creationId xmlns:p14="http://schemas.microsoft.com/office/powerpoint/2010/main" val="412590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10DB65-89BD-DE4C-96E1-5C2408D4FCC4}"/>
              </a:ext>
            </a:extLst>
          </p:cNvPr>
          <p:cNvGraphicFramePr>
            <a:graphicFrameLocks noChangeAspect="1"/>
          </p:cNvGraphicFramePr>
          <p:nvPr>
            <p:custDataLst>
              <p:tags r:id="rId2"/>
            </p:custDataLst>
            <p:extLst>
              <p:ext uri="{D42A27DB-BD31-4B8C-83A1-F6EECF244321}">
                <p14:modId xmlns:p14="http://schemas.microsoft.com/office/powerpoint/2010/main" val="35141489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555"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C710DB65-89BD-DE4C-96E1-5C2408D4FCC4}"/>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2F83C5E-79A9-0242-8F75-0C77031945AB}"/>
              </a:ext>
            </a:extLst>
          </p:cNvPr>
          <p:cNvSpPr/>
          <p:nvPr>
            <p:custDataLst>
              <p:tags r:id="rId3"/>
            </p:custDataLst>
          </p:nvPr>
        </p:nvSpPr>
        <p:spPr>
          <a:xfrm>
            <a:off x="0" y="0"/>
            <a:ext cx="158750" cy="158750"/>
          </a:xfrm>
          <a:prstGeom prst="rect">
            <a:avLst/>
          </a:prstGeom>
          <a:solidFill>
            <a:schemeClr val="accent2"/>
          </a:solidFill>
          <a:ln w="3175">
            <a:miter lim="400000"/>
          </a:ln>
          <a:extLst>
            <a:ext uri="{C572A759-6A51-4108-AA02-DFA0A04FC94B}">
              <ma14:wrappingTextBoxFlag xmlns="" xmlns:ma14="http://schemas.microsoft.com/office/mac/drawingml/2011/main" val="1"/>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ts val="300"/>
              </a:spcBef>
            </a:pPr>
            <a:endParaRPr lang="es-ES_tradnl" sz="2000" b="1" dirty="0">
              <a:solidFill>
                <a:srgbClr val="FEE30A"/>
              </a:solidFill>
              <a:latin typeface="Proxima Nova Rg" panose="02000506030000020004" pitchFamily="2" charset="77"/>
              <a:ea typeface="+mj-ea"/>
              <a:cs typeface="Proxima Nova Lt"/>
              <a:sym typeface="Proxima Nova Rg" panose="02000506030000020004" pitchFamily="2" charset="77"/>
            </a:endParaRPr>
          </a:p>
        </p:txBody>
      </p:sp>
      <p:sp>
        <p:nvSpPr>
          <p:cNvPr id="2" name="Title 1">
            <a:extLst>
              <a:ext uri="{FF2B5EF4-FFF2-40B4-BE49-F238E27FC236}">
                <a16:creationId xmlns:a16="http://schemas.microsoft.com/office/drawing/2014/main" id="{CF655009-FA56-9146-8BA5-968B5483C174}"/>
              </a:ext>
            </a:extLst>
          </p:cNvPr>
          <p:cNvSpPr>
            <a:spLocks noGrp="1"/>
          </p:cNvSpPr>
          <p:nvPr>
            <p:ph type="ctrTitle"/>
          </p:nvPr>
        </p:nvSpPr>
        <p:spPr/>
        <p:txBody>
          <a:bodyPr vert="horz">
            <a:normAutofit/>
          </a:bodyPr>
          <a:lstStyle/>
          <a:p>
            <a:r>
              <a:rPr lang="es-ES_tradnl" dirty="0"/>
              <a:t>¿Qué dice mi Twitter?</a:t>
            </a:r>
          </a:p>
        </p:txBody>
      </p:sp>
      <p:pic>
        <p:nvPicPr>
          <p:cNvPr id="8" name="Picture 7">
            <a:extLst>
              <a:ext uri="{FF2B5EF4-FFF2-40B4-BE49-F238E27FC236}">
                <a16:creationId xmlns:a16="http://schemas.microsoft.com/office/drawing/2014/main" id="{B041A9DE-CA6F-CE41-9E36-BB14010D94FE}"/>
              </a:ext>
            </a:extLst>
          </p:cNvPr>
          <p:cNvPicPr>
            <a:picLocks noChangeAspect="1"/>
          </p:cNvPicPr>
          <p:nvPr/>
        </p:nvPicPr>
        <p:blipFill>
          <a:blip r:embed="rId7"/>
          <a:stretch>
            <a:fillRect/>
          </a:stretch>
        </p:blipFill>
        <p:spPr>
          <a:xfrm>
            <a:off x="1401820" y="832055"/>
            <a:ext cx="6340360" cy="4311445"/>
          </a:xfrm>
          <a:prstGeom prst="rect">
            <a:avLst/>
          </a:prstGeom>
        </p:spPr>
      </p:pic>
    </p:spTree>
    <p:extLst>
      <p:ext uri="{BB962C8B-B14F-4D97-AF65-F5344CB8AC3E}">
        <p14:creationId xmlns:p14="http://schemas.microsoft.com/office/powerpoint/2010/main" val="1135699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10DB65-89BD-DE4C-96E1-5C2408D4FCC4}"/>
              </a:ext>
            </a:extLst>
          </p:cNvPr>
          <p:cNvGraphicFramePr>
            <a:graphicFrameLocks noChangeAspect="1"/>
          </p:cNvGraphicFramePr>
          <p:nvPr>
            <p:custDataLst>
              <p:tags r:id="rId2"/>
            </p:custDataLst>
            <p:extLst>
              <p:ext uri="{D42A27DB-BD31-4B8C-83A1-F6EECF244321}">
                <p14:modId xmlns:p14="http://schemas.microsoft.com/office/powerpoint/2010/main" val="23490680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579"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C710DB65-89BD-DE4C-96E1-5C2408D4FCC4}"/>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2F83C5E-79A9-0242-8F75-0C77031945AB}"/>
              </a:ext>
            </a:extLst>
          </p:cNvPr>
          <p:cNvSpPr/>
          <p:nvPr>
            <p:custDataLst>
              <p:tags r:id="rId3"/>
            </p:custDataLst>
          </p:nvPr>
        </p:nvSpPr>
        <p:spPr>
          <a:xfrm>
            <a:off x="0" y="0"/>
            <a:ext cx="158750" cy="158750"/>
          </a:xfrm>
          <a:prstGeom prst="rect">
            <a:avLst/>
          </a:prstGeom>
          <a:solidFill>
            <a:schemeClr val="accent2"/>
          </a:solidFill>
          <a:ln w="3175">
            <a:miter lim="400000"/>
          </a:ln>
          <a:extLst>
            <a:ext uri="{C572A759-6A51-4108-AA02-DFA0A04FC94B}">
              <ma14:wrappingTextBoxFlag xmlns="" xmlns:ma14="http://schemas.microsoft.com/office/mac/drawingml/2011/main" val="1"/>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ts val="300"/>
              </a:spcBef>
            </a:pPr>
            <a:endParaRPr lang="es-ES_tradnl" sz="2000" b="1" dirty="0">
              <a:solidFill>
                <a:srgbClr val="FEE30A"/>
              </a:solidFill>
              <a:latin typeface="Proxima Nova Rg" panose="02000506030000020004" pitchFamily="2" charset="77"/>
              <a:ea typeface="+mj-ea"/>
              <a:cs typeface="Proxima Nova Lt"/>
              <a:sym typeface="Proxima Nova Rg" panose="02000506030000020004" pitchFamily="2" charset="77"/>
            </a:endParaRPr>
          </a:p>
        </p:txBody>
      </p:sp>
      <p:sp>
        <p:nvSpPr>
          <p:cNvPr id="2" name="Title 1">
            <a:extLst>
              <a:ext uri="{FF2B5EF4-FFF2-40B4-BE49-F238E27FC236}">
                <a16:creationId xmlns:a16="http://schemas.microsoft.com/office/drawing/2014/main" id="{CF655009-FA56-9146-8BA5-968B5483C174}"/>
              </a:ext>
            </a:extLst>
          </p:cNvPr>
          <p:cNvSpPr>
            <a:spLocks noGrp="1"/>
          </p:cNvSpPr>
          <p:nvPr>
            <p:ph type="ctrTitle"/>
          </p:nvPr>
        </p:nvSpPr>
        <p:spPr/>
        <p:txBody>
          <a:bodyPr vert="horz">
            <a:normAutofit/>
          </a:bodyPr>
          <a:lstStyle/>
          <a:p>
            <a:r>
              <a:rPr lang="es-ES_tradnl" dirty="0"/>
              <a:t>¿Qué dice mi Twitter?</a:t>
            </a:r>
          </a:p>
        </p:txBody>
      </p:sp>
      <p:pic>
        <p:nvPicPr>
          <p:cNvPr id="9" name="Picture 8">
            <a:extLst>
              <a:ext uri="{FF2B5EF4-FFF2-40B4-BE49-F238E27FC236}">
                <a16:creationId xmlns:a16="http://schemas.microsoft.com/office/drawing/2014/main" id="{2121B86E-8990-AB48-8D86-3BCEB8D7268A}"/>
              </a:ext>
            </a:extLst>
          </p:cNvPr>
          <p:cNvPicPr>
            <a:picLocks noChangeAspect="1"/>
          </p:cNvPicPr>
          <p:nvPr/>
        </p:nvPicPr>
        <p:blipFill>
          <a:blip r:embed="rId7"/>
          <a:stretch>
            <a:fillRect/>
          </a:stretch>
        </p:blipFill>
        <p:spPr>
          <a:xfrm>
            <a:off x="635346" y="1160470"/>
            <a:ext cx="2550620" cy="3312062"/>
          </a:xfrm>
          <a:prstGeom prst="rect">
            <a:avLst/>
          </a:prstGeom>
        </p:spPr>
      </p:pic>
      <p:sp>
        <p:nvSpPr>
          <p:cNvPr id="10" name="Triangle 9">
            <a:extLst>
              <a:ext uri="{FF2B5EF4-FFF2-40B4-BE49-F238E27FC236}">
                <a16:creationId xmlns:a16="http://schemas.microsoft.com/office/drawing/2014/main" id="{4E5F563F-0235-544C-B8D2-E7CFB158BDE4}"/>
              </a:ext>
            </a:extLst>
          </p:cNvPr>
          <p:cNvSpPr/>
          <p:nvPr/>
        </p:nvSpPr>
        <p:spPr>
          <a:xfrm rot="5400000">
            <a:off x="2870221" y="2651165"/>
            <a:ext cx="1312024" cy="33067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1" name="Picture 10">
            <a:extLst>
              <a:ext uri="{FF2B5EF4-FFF2-40B4-BE49-F238E27FC236}">
                <a16:creationId xmlns:a16="http://schemas.microsoft.com/office/drawing/2014/main" id="{5CACD09A-D095-B54B-9544-92AFFB872A5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041431" y="1621074"/>
            <a:ext cx="4781708" cy="2390854"/>
          </a:xfrm>
          <a:prstGeom prst="rect">
            <a:avLst/>
          </a:prstGeom>
        </p:spPr>
      </p:pic>
    </p:spTree>
    <p:extLst>
      <p:ext uri="{BB962C8B-B14F-4D97-AF65-F5344CB8AC3E}">
        <p14:creationId xmlns:p14="http://schemas.microsoft.com/office/powerpoint/2010/main" val="140901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64E083-618A-D84F-B9DC-A731C58675B2}"/>
              </a:ext>
            </a:extLst>
          </p:cNvPr>
          <p:cNvGraphicFramePr>
            <a:graphicFrameLocks noChangeAspect="1"/>
          </p:cNvGraphicFramePr>
          <p:nvPr>
            <p:custDataLst>
              <p:tags r:id="rId2"/>
            </p:custDataLst>
            <p:extLst>
              <p:ext uri="{D42A27DB-BD31-4B8C-83A1-F6EECF244321}">
                <p14:modId xmlns:p14="http://schemas.microsoft.com/office/powerpoint/2010/main" val="11115501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4627"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1364E083-618A-D84F-B9DC-A731C58675B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E031B6-5A82-2C46-95B8-3877D6BE9953}"/>
              </a:ext>
            </a:extLst>
          </p:cNvPr>
          <p:cNvSpPr>
            <a:spLocks noGrp="1"/>
          </p:cNvSpPr>
          <p:nvPr>
            <p:ph type="ctrTitle"/>
          </p:nvPr>
        </p:nvSpPr>
        <p:spPr/>
        <p:txBody>
          <a:bodyPr vert="horz">
            <a:normAutofit/>
          </a:bodyPr>
          <a:lstStyle/>
          <a:p>
            <a:r>
              <a:rPr lang="es-ES_tradnl" dirty="0"/>
              <a:t>Palabras elegantes que van a escuchar en el rubro</a:t>
            </a:r>
          </a:p>
        </p:txBody>
      </p:sp>
      <p:sp>
        <p:nvSpPr>
          <p:cNvPr id="11" name="TextBox 10">
            <a:extLst>
              <a:ext uri="{FF2B5EF4-FFF2-40B4-BE49-F238E27FC236}">
                <a16:creationId xmlns:a16="http://schemas.microsoft.com/office/drawing/2014/main" id="{7E21FAD0-6E97-3E4C-A2C6-0984E92AFAE8}"/>
              </a:ext>
            </a:extLst>
          </p:cNvPr>
          <p:cNvSpPr txBox="1"/>
          <p:nvPr/>
        </p:nvSpPr>
        <p:spPr>
          <a:xfrm>
            <a:off x="693869" y="1081377"/>
            <a:ext cx="7951301" cy="3493264"/>
          </a:xfrm>
          <a:prstGeom prst="rect">
            <a:avLst/>
          </a:prstGeom>
          <a:noFill/>
        </p:spPr>
        <p:txBody>
          <a:bodyPr wrap="square" rtlCol="0">
            <a:spAutoFit/>
          </a:bodyPr>
          <a:lstStyle/>
          <a:p>
            <a:pPr algn="l"/>
            <a:r>
              <a:rPr lang="en-AU" sz="1300" b="1">
                <a:highlight>
                  <a:srgbClr val="FFFF00"/>
                </a:highlight>
                <a:latin typeface="Proxima Nova Rg" panose="02000506030000020004" pitchFamily="2" charset="77"/>
              </a:rPr>
              <a:t>Data Mining</a:t>
            </a:r>
            <a:r>
              <a:rPr lang="en-AU" sz="1300" b="1">
                <a:latin typeface="Proxima Nova Rg" panose="02000506030000020004" pitchFamily="2" charset="77"/>
              </a:rPr>
              <a:t>: </a:t>
            </a:r>
            <a:r>
              <a:rPr lang="en-AU" sz="1300"/>
              <a:t>is a process of discovering patterns in large data sets involving methods at the intersection of machine learning, statistics, and database systems. </a:t>
            </a:r>
            <a:r>
              <a:rPr lang="en-AU" sz="1300" b="1">
                <a:solidFill>
                  <a:srgbClr val="4285F4"/>
                </a:solidFill>
              </a:rPr>
              <a:t>Palabra en peligro de extinción</a:t>
            </a:r>
          </a:p>
          <a:p>
            <a:pPr algn="l"/>
            <a:endParaRPr lang="en-AU" sz="1300"/>
          </a:p>
          <a:p>
            <a:pPr algn="l"/>
            <a:r>
              <a:rPr lang="en-AU" sz="1300" b="1">
                <a:highlight>
                  <a:srgbClr val="FFFF00"/>
                </a:highlight>
                <a:latin typeface="Proxima Nova Rg" panose="02000506030000020004" pitchFamily="2" charset="77"/>
              </a:rPr>
              <a:t>Big Data: </a:t>
            </a:r>
            <a:r>
              <a:rPr lang="en-AU" sz="1300"/>
              <a:t>is a field that treats ways to analyze, systematically extract information from, or otherwise deal with data sets that are too large or complex to be dealt with by traditional data-processing application software.</a:t>
            </a:r>
            <a:r>
              <a:rPr lang="en-AU" sz="1300" b="1">
                <a:solidFill>
                  <a:srgbClr val="4285F4"/>
                </a:solidFill>
              </a:rPr>
              <a:t> Increiblemente sobreviviendo</a:t>
            </a:r>
          </a:p>
          <a:p>
            <a:pPr algn="l"/>
            <a:endParaRPr lang="en-AU" sz="1300"/>
          </a:p>
          <a:p>
            <a:pPr algn="l"/>
            <a:r>
              <a:rPr lang="en-AU" sz="1300" b="1">
                <a:highlight>
                  <a:srgbClr val="FFFF00"/>
                </a:highlight>
                <a:latin typeface="Proxima Nova Rg" panose="02000506030000020004" pitchFamily="2" charset="77"/>
              </a:rPr>
              <a:t>Inteligencia Artificial: </a:t>
            </a:r>
            <a:r>
              <a:rPr lang="en-AU" sz="1300"/>
              <a:t>the theory and development of computer systems able to perform tasks normally requiring human intelligence, such as visual perception, speech recognition, decision-making, and translation between languages. </a:t>
            </a:r>
            <a:r>
              <a:rPr lang="en-AU" sz="1300" b="1">
                <a:solidFill>
                  <a:srgbClr val="4285F4"/>
                </a:solidFill>
              </a:rPr>
              <a:t>De moda de nuevo. Va y viene desde 1950</a:t>
            </a:r>
            <a:endParaRPr lang="en-AU" sz="1300"/>
          </a:p>
          <a:p>
            <a:pPr algn="l"/>
            <a:endParaRPr lang="en-AU" sz="1300"/>
          </a:p>
          <a:p>
            <a:pPr algn="l"/>
            <a:r>
              <a:rPr lang="en-AU" sz="1300" b="1">
                <a:highlight>
                  <a:srgbClr val="FFFF00"/>
                </a:highlight>
                <a:latin typeface="Proxima Nova Rg" panose="02000506030000020004" pitchFamily="2" charset="77"/>
              </a:rPr>
              <a:t>Machine Learning:</a:t>
            </a:r>
            <a:r>
              <a:rPr lang="en-AU" sz="1300" b="1">
                <a:highlight>
                  <a:srgbClr val="FFFF00"/>
                </a:highlight>
              </a:rPr>
              <a:t> </a:t>
            </a:r>
            <a:r>
              <a:rPr lang="en-AU" sz="1300"/>
              <a:t>Machine learning is the study of computer algorithms that improve automatically through experience. It is seen as a subset of artificial intelligence. </a:t>
            </a:r>
            <a:r>
              <a:rPr lang="en-AU" sz="1300" b="1">
                <a:solidFill>
                  <a:srgbClr val="4285F4"/>
                </a:solidFill>
              </a:rPr>
              <a:t>La más popular y creo que la más precisa</a:t>
            </a:r>
            <a:endParaRPr lang="en-AU" sz="1300"/>
          </a:p>
          <a:p>
            <a:pPr algn="l"/>
            <a:endParaRPr lang="en-AU" sz="1300"/>
          </a:p>
          <a:p>
            <a:pPr algn="l"/>
            <a:r>
              <a:rPr lang="en-AU" sz="1300" b="1">
                <a:highlight>
                  <a:srgbClr val="FFFF00"/>
                </a:highlight>
                <a:latin typeface="Proxima Nova Rg" panose="02000506030000020004" pitchFamily="2" charset="77"/>
              </a:rPr>
              <a:t>Data Science: </a:t>
            </a:r>
            <a:r>
              <a:rPr lang="en-AU" sz="1300"/>
              <a:t>Data science is an inter-disciplinary field that uses scientific methods, processes, algorithms and systems to extract knowledge and insights from many structural and unstructured data. Data science is related to data mining, machine learning and big data. </a:t>
            </a:r>
            <a:r>
              <a:rPr lang="en-AU" sz="1300" b="1">
                <a:solidFill>
                  <a:srgbClr val="4285F4"/>
                </a:solidFill>
              </a:rPr>
              <a:t>Los que hacen todo lo que está arriba</a:t>
            </a:r>
            <a:endParaRPr lang="en-AU" sz="1300"/>
          </a:p>
        </p:txBody>
      </p:sp>
    </p:spTree>
    <p:extLst>
      <p:ext uri="{BB962C8B-B14F-4D97-AF65-F5344CB8AC3E}">
        <p14:creationId xmlns:p14="http://schemas.microsoft.com/office/powerpoint/2010/main" val="3522106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A1643-4B8F-2C4B-AD9F-B3DB3B8FBE5B}"/>
              </a:ext>
            </a:extLst>
          </p:cNvPr>
          <p:cNvGraphicFramePr>
            <a:graphicFrameLocks noChangeAspect="1"/>
          </p:cNvGraphicFramePr>
          <p:nvPr>
            <p:custDataLst>
              <p:tags r:id="rId2"/>
            </p:custDataLst>
            <p:extLst>
              <p:ext uri="{D42A27DB-BD31-4B8C-83A1-F6EECF244321}">
                <p14:modId xmlns:p14="http://schemas.microsoft.com/office/powerpoint/2010/main" val="13512519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6675"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B4A1643-4B8F-2C4B-AD9F-B3DB3B8FBE5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E60015C-AEC9-AE42-A502-DAD51182186A}"/>
              </a:ext>
            </a:extLst>
          </p:cNvPr>
          <p:cNvSpPr>
            <a:spLocks noGrp="1"/>
          </p:cNvSpPr>
          <p:nvPr>
            <p:ph type="title"/>
          </p:nvPr>
        </p:nvSpPr>
        <p:spPr/>
        <p:txBody>
          <a:bodyPr vert="horz">
            <a:normAutofit fontScale="90000"/>
          </a:bodyPr>
          <a:lstStyle/>
          <a:p>
            <a:r>
              <a:rPr lang="es-ES_tradnl" dirty="0"/>
              <a:t>¿Qué es Data </a:t>
            </a:r>
            <a:r>
              <a:rPr lang="es-ES_tradnl" dirty="0" err="1"/>
              <a:t>Science</a:t>
            </a:r>
            <a:r>
              <a:rPr lang="es-ES_tradnl" dirty="0"/>
              <a:t>?</a:t>
            </a:r>
          </a:p>
        </p:txBody>
      </p:sp>
      <p:pic>
        <p:nvPicPr>
          <p:cNvPr id="458754" name="Picture 2" descr="Data science without programming - The Data Scientist">
            <a:extLst>
              <a:ext uri="{FF2B5EF4-FFF2-40B4-BE49-F238E27FC236}">
                <a16:creationId xmlns:a16="http://schemas.microsoft.com/office/drawing/2014/main" id="{8EB7C820-9224-D846-8900-D1A8E90CF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095" y="984916"/>
            <a:ext cx="4181810" cy="386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A3E1DB3-1A34-AA45-9DDA-D4659A385764}"/>
              </a:ext>
            </a:extLst>
          </p:cNvPr>
          <p:cNvGraphicFramePr>
            <a:graphicFrameLocks noChangeAspect="1"/>
          </p:cNvGraphicFramePr>
          <p:nvPr>
            <p:custDataLst>
              <p:tags r:id="rId2"/>
            </p:custDataLst>
            <p:extLst>
              <p:ext uri="{D42A27DB-BD31-4B8C-83A1-F6EECF244321}">
                <p14:modId xmlns:p14="http://schemas.microsoft.com/office/powerpoint/2010/main" val="8733220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7699"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A3E1DB3-1A34-AA45-9DDA-D4659A38576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BACBE5-B1D5-B142-918C-77818727BF99}"/>
              </a:ext>
            </a:extLst>
          </p:cNvPr>
          <p:cNvSpPr>
            <a:spLocks noGrp="1"/>
          </p:cNvSpPr>
          <p:nvPr>
            <p:ph type="ctrTitle"/>
          </p:nvPr>
        </p:nvSpPr>
        <p:spPr/>
        <p:txBody>
          <a:bodyPr vert="horz">
            <a:normAutofit/>
          </a:bodyPr>
          <a:lstStyle/>
          <a:p>
            <a:r>
              <a:rPr lang="es-ES_tradnl" dirty="0"/>
              <a:t>Resumiendo</a:t>
            </a:r>
          </a:p>
        </p:txBody>
      </p:sp>
      <p:pic>
        <p:nvPicPr>
          <p:cNvPr id="6" name="Picture 2">
            <a:extLst>
              <a:ext uri="{FF2B5EF4-FFF2-40B4-BE49-F238E27FC236}">
                <a16:creationId xmlns:a16="http://schemas.microsoft.com/office/drawing/2014/main" id="{EC016754-DA14-3B44-9D7D-EDF6CEA56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6117" y="951123"/>
            <a:ext cx="6274810" cy="356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75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03B2EE6E-DA2F-4F48-B367-D1B647E1FF7D}"/>
              </a:ext>
            </a:extLst>
          </p:cNvPr>
          <p:cNvGraphicFramePr>
            <a:graphicFrameLocks noChangeAspect="1"/>
          </p:cNvGraphicFramePr>
          <p:nvPr>
            <p:custDataLst>
              <p:tags r:id="rId2"/>
            </p:custDataLst>
            <p:extLst>
              <p:ext uri="{D42A27DB-BD31-4B8C-83A1-F6EECF244321}">
                <p14:modId xmlns:p14="http://schemas.microsoft.com/office/powerpoint/2010/main" val="7986708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8723"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03B2EE6E-DA2F-4F48-B367-D1B647E1FF7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F834EFB-F17A-6E4C-BD36-40D7B5990DE0}"/>
              </a:ext>
            </a:extLst>
          </p:cNvPr>
          <p:cNvSpPr>
            <a:spLocks noGrp="1"/>
          </p:cNvSpPr>
          <p:nvPr>
            <p:ph type="ctrTitle"/>
          </p:nvPr>
        </p:nvSpPr>
        <p:spPr/>
        <p:txBody>
          <a:bodyPr vert="horz">
            <a:normAutofit/>
          </a:bodyPr>
          <a:lstStyle/>
          <a:p>
            <a:r>
              <a:rPr lang="es-ES_tradnl" dirty="0"/>
              <a:t>Conocimientos básicos para arrancar…</a:t>
            </a:r>
          </a:p>
        </p:txBody>
      </p:sp>
      <p:pic>
        <p:nvPicPr>
          <p:cNvPr id="727047" name="Picture 7" descr="Calculus - Free education icons">
            <a:extLst>
              <a:ext uri="{FF2B5EF4-FFF2-40B4-BE49-F238E27FC236}">
                <a16:creationId xmlns:a16="http://schemas.microsoft.com/office/drawing/2014/main" id="{72279548-B298-9B44-BD21-FDBAA6C0B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067" y="1207425"/>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49" name="Picture 9">
            <a:extLst>
              <a:ext uri="{FF2B5EF4-FFF2-40B4-BE49-F238E27FC236}">
                <a16:creationId xmlns:a16="http://schemas.microsoft.com/office/drawing/2014/main" id="{591D37EF-4038-3545-9F2F-10B91DC7E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213" y="1207425"/>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51" name="Picture 11">
            <a:extLst>
              <a:ext uri="{FF2B5EF4-FFF2-40B4-BE49-F238E27FC236}">
                <a16:creationId xmlns:a16="http://schemas.microsoft.com/office/drawing/2014/main" id="{403493B4-14AC-1C49-BA12-06241FC5F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914" y="1199984"/>
            <a:ext cx="1054800" cy="1054800"/>
          </a:xfrm>
          <a:prstGeom prst="rect">
            <a:avLst/>
          </a:prstGeom>
          <a:noFill/>
          <a:extLst>
            <a:ext uri="{909E8E84-426E-40DD-AFC4-6F175D3DCCD1}">
              <a14:hiddenFill xmlns:a14="http://schemas.microsoft.com/office/drawing/2010/main">
                <a:solidFill>
                  <a:srgbClr val="FFFFFF"/>
                </a:solidFill>
              </a14:hiddenFill>
            </a:ext>
          </a:extLst>
        </p:spPr>
      </p:pic>
      <p:pic>
        <p:nvPicPr>
          <p:cNvPr id="727054" name="Picture 14" descr="Probability - Free business and finance icons">
            <a:extLst>
              <a:ext uri="{FF2B5EF4-FFF2-40B4-BE49-F238E27FC236}">
                <a16:creationId xmlns:a16="http://schemas.microsoft.com/office/drawing/2014/main" id="{73C46F4A-0A72-BC4C-ACBD-A64D7B9C8A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1304" y="1199984"/>
            <a:ext cx="1054800" cy="1054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179E879-9752-6B41-B54A-F2045373D1B0}"/>
              </a:ext>
            </a:extLst>
          </p:cNvPr>
          <p:cNvSpPr txBox="1"/>
          <p:nvPr/>
        </p:nvSpPr>
        <p:spPr>
          <a:xfrm>
            <a:off x="4457765" y="2561936"/>
            <a:ext cx="2193405" cy="1323439"/>
          </a:xfrm>
          <a:prstGeom prst="rect">
            <a:avLst/>
          </a:prstGeom>
          <a:noFill/>
        </p:spPr>
        <p:txBody>
          <a:bodyPr wrap="square" rtlCol="0">
            <a:spAutoFit/>
          </a:bodyPr>
          <a:lstStyle/>
          <a:p>
            <a:r>
              <a:rPr lang="es-ES_tradnl" sz="1600" dirty="0">
                <a:highlight>
                  <a:srgbClr val="FFFF00"/>
                </a:highlight>
              </a:rPr>
              <a:t>Cálculo y Modelado</a:t>
            </a:r>
          </a:p>
          <a:p>
            <a:r>
              <a:rPr lang="es-ES_tradnl" sz="1600" dirty="0"/>
              <a:t>Derivadas</a:t>
            </a:r>
          </a:p>
          <a:p>
            <a:r>
              <a:rPr lang="es-ES_tradnl" sz="1600" dirty="0"/>
              <a:t>Gradientes</a:t>
            </a:r>
          </a:p>
          <a:p>
            <a:r>
              <a:rPr lang="es-ES_tradnl" sz="1600" dirty="0"/>
              <a:t>Modelos de clasificación y regresión</a:t>
            </a:r>
          </a:p>
        </p:txBody>
      </p:sp>
      <p:sp>
        <p:nvSpPr>
          <p:cNvPr id="21" name="TextBox 20">
            <a:extLst>
              <a:ext uri="{FF2B5EF4-FFF2-40B4-BE49-F238E27FC236}">
                <a16:creationId xmlns:a16="http://schemas.microsoft.com/office/drawing/2014/main" id="{A74F4CCA-1869-B943-BDDF-31DDEF6E3B79}"/>
              </a:ext>
            </a:extLst>
          </p:cNvPr>
          <p:cNvSpPr txBox="1"/>
          <p:nvPr/>
        </p:nvSpPr>
        <p:spPr>
          <a:xfrm>
            <a:off x="7108240" y="2565729"/>
            <a:ext cx="1587715" cy="584775"/>
          </a:xfrm>
          <a:prstGeom prst="rect">
            <a:avLst/>
          </a:prstGeom>
          <a:noFill/>
        </p:spPr>
        <p:txBody>
          <a:bodyPr wrap="square" rtlCol="0">
            <a:spAutoFit/>
          </a:bodyPr>
          <a:lstStyle/>
          <a:p>
            <a:r>
              <a:rPr lang="es-ES_tradnl" sz="1600" dirty="0">
                <a:highlight>
                  <a:srgbClr val="FFFF00"/>
                </a:highlight>
              </a:rPr>
              <a:t>Programación</a:t>
            </a:r>
          </a:p>
          <a:p>
            <a:r>
              <a:rPr lang="es-ES_tradnl" sz="1600" dirty="0"/>
              <a:t>Lo básico</a:t>
            </a:r>
          </a:p>
        </p:txBody>
      </p:sp>
      <p:sp>
        <p:nvSpPr>
          <p:cNvPr id="22" name="TextBox 21">
            <a:extLst>
              <a:ext uri="{FF2B5EF4-FFF2-40B4-BE49-F238E27FC236}">
                <a16:creationId xmlns:a16="http://schemas.microsoft.com/office/drawing/2014/main" id="{8F8F4BDB-AF2A-BB4F-AC28-2541AB6C1B3F}"/>
              </a:ext>
            </a:extLst>
          </p:cNvPr>
          <p:cNvSpPr txBox="1"/>
          <p:nvPr/>
        </p:nvSpPr>
        <p:spPr>
          <a:xfrm>
            <a:off x="448045" y="2575329"/>
            <a:ext cx="1703196" cy="584775"/>
          </a:xfrm>
          <a:prstGeom prst="rect">
            <a:avLst/>
          </a:prstGeom>
          <a:noFill/>
        </p:spPr>
        <p:txBody>
          <a:bodyPr wrap="square" rtlCol="0">
            <a:spAutoFit/>
          </a:bodyPr>
          <a:lstStyle/>
          <a:p>
            <a:r>
              <a:rPr lang="es-ES_tradnl" sz="1600" dirty="0">
                <a:highlight>
                  <a:srgbClr val="FFFF00"/>
                </a:highlight>
              </a:rPr>
              <a:t>Algebra Lineal</a:t>
            </a:r>
          </a:p>
          <a:p>
            <a:r>
              <a:rPr lang="es-ES_tradnl" sz="1600" dirty="0"/>
              <a:t>Matrices</a:t>
            </a:r>
          </a:p>
        </p:txBody>
      </p:sp>
      <p:sp>
        <p:nvSpPr>
          <p:cNvPr id="23" name="TextBox 22">
            <a:extLst>
              <a:ext uri="{FF2B5EF4-FFF2-40B4-BE49-F238E27FC236}">
                <a16:creationId xmlns:a16="http://schemas.microsoft.com/office/drawing/2014/main" id="{993EFFF5-DB2D-A54D-80C1-F348F4BDC197}"/>
              </a:ext>
            </a:extLst>
          </p:cNvPr>
          <p:cNvSpPr txBox="1"/>
          <p:nvPr/>
        </p:nvSpPr>
        <p:spPr>
          <a:xfrm>
            <a:off x="2412980" y="2561936"/>
            <a:ext cx="2091447" cy="1569660"/>
          </a:xfrm>
          <a:prstGeom prst="rect">
            <a:avLst/>
          </a:prstGeom>
          <a:noFill/>
        </p:spPr>
        <p:txBody>
          <a:bodyPr wrap="square" rtlCol="0">
            <a:spAutoFit/>
          </a:bodyPr>
          <a:lstStyle/>
          <a:p>
            <a:r>
              <a:rPr lang="es-ES_tradnl" sz="1600" dirty="0">
                <a:highlight>
                  <a:srgbClr val="FFFF00"/>
                </a:highlight>
              </a:rPr>
              <a:t>Probabilidad</a:t>
            </a:r>
          </a:p>
          <a:p>
            <a:r>
              <a:rPr lang="es-ES_tradnl" sz="1600" dirty="0"/>
              <a:t>Estadísticos descriptivos</a:t>
            </a:r>
          </a:p>
          <a:p>
            <a:r>
              <a:rPr lang="es-ES_tradnl" sz="1600" dirty="0"/>
              <a:t>Correlación</a:t>
            </a:r>
          </a:p>
          <a:p>
            <a:r>
              <a:rPr lang="es-ES_tradnl" sz="1600" dirty="0"/>
              <a:t>Distribuciones</a:t>
            </a:r>
          </a:p>
          <a:p>
            <a:r>
              <a:rPr lang="es-ES_tradnl" sz="1600" dirty="0"/>
              <a:t>Test de hipótesis</a:t>
            </a:r>
          </a:p>
        </p:txBody>
      </p:sp>
    </p:spTree>
    <p:extLst>
      <p:ext uri="{BB962C8B-B14F-4D97-AF65-F5344CB8AC3E}">
        <p14:creationId xmlns:p14="http://schemas.microsoft.com/office/powerpoint/2010/main" val="427839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E1C6EA-74CA-AE47-BE12-D9509C24644D}"/>
              </a:ext>
            </a:extLst>
          </p:cNvPr>
          <p:cNvGraphicFramePr>
            <a:graphicFrameLocks noChangeAspect="1"/>
          </p:cNvGraphicFramePr>
          <p:nvPr>
            <p:custDataLst>
              <p:tags r:id="rId2"/>
            </p:custDataLst>
            <p:extLst>
              <p:ext uri="{D42A27DB-BD31-4B8C-83A1-F6EECF244321}">
                <p14:modId xmlns:p14="http://schemas.microsoft.com/office/powerpoint/2010/main" val="30322173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9747"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69E1C6EA-74CA-AE47-BE12-D9509C24644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73E1BAD-6251-074D-B294-D775E8880A20}"/>
              </a:ext>
            </a:extLst>
          </p:cNvPr>
          <p:cNvSpPr>
            <a:spLocks noGrp="1"/>
          </p:cNvSpPr>
          <p:nvPr>
            <p:ph type="ctrTitle"/>
          </p:nvPr>
        </p:nvSpPr>
        <p:spPr/>
        <p:txBody>
          <a:bodyPr vert="horz">
            <a:normAutofit/>
          </a:bodyPr>
          <a:lstStyle/>
          <a:p>
            <a:r>
              <a:rPr lang="es-ES_tradnl" dirty="0"/>
              <a:t>Hablemos un poco de las herramientas</a:t>
            </a:r>
          </a:p>
        </p:txBody>
      </p:sp>
      <p:pic>
        <p:nvPicPr>
          <p:cNvPr id="1049602" name="Picture 2" descr="GitHub - python/cpython: The Python programming language">
            <a:extLst>
              <a:ext uri="{FF2B5EF4-FFF2-40B4-BE49-F238E27FC236}">
                <a16:creationId xmlns:a16="http://schemas.microsoft.com/office/drawing/2014/main" id="{0193E84E-CBD1-1F4F-ADC6-B0124C8BE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33" y="2145405"/>
            <a:ext cx="1601361" cy="16013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02848B-C195-C242-A31C-AEEB280747EF}"/>
              </a:ext>
            </a:extLst>
          </p:cNvPr>
          <p:cNvSpPr txBox="1"/>
          <p:nvPr/>
        </p:nvSpPr>
        <p:spPr>
          <a:xfrm>
            <a:off x="598867" y="1134281"/>
            <a:ext cx="2286837" cy="369332"/>
          </a:xfrm>
          <a:prstGeom prst="rect">
            <a:avLst/>
          </a:prstGeom>
          <a:noFill/>
        </p:spPr>
        <p:txBody>
          <a:bodyPr wrap="square" rtlCol="0">
            <a:spAutoFit/>
          </a:bodyPr>
          <a:lstStyle/>
          <a:p>
            <a:r>
              <a:rPr lang="es-ES_tradnl" dirty="0"/>
              <a:t>Vamos a usar </a:t>
            </a:r>
            <a:r>
              <a:rPr lang="es-ES_tradnl" dirty="0">
                <a:highlight>
                  <a:srgbClr val="FFFF00"/>
                </a:highlight>
              </a:rPr>
              <a:t>Python</a:t>
            </a:r>
          </a:p>
        </p:txBody>
      </p:sp>
      <p:pic>
        <p:nvPicPr>
          <p:cNvPr id="1049604" name="Picture 4" descr="PyData New York City 2017 - About Our Sponsors">
            <a:extLst>
              <a:ext uri="{FF2B5EF4-FFF2-40B4-BE49-F238E27FC236}">
                <a16:creationId xmlns:a16="http://schemas.microsoft.com/office/drawing/2014/main" id="{4BB6951F-ABA6-884E-A180-DE8AD37D8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199" y="1802903"/>
            <a:ext cx="2918642" cy="22863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612411-368E-AD49-AFDC-3D21B75D28C1}"/>
              </a:ext>
            </a:extLst>
          </p:cNvPr>
          <p:cNvSpPr txBox="1"/>
          <p:nvPr/>
        </p:nvSpPr>
        <p:spPr>
          <a:xfrm>
            <a:off x="3555101" y="1134281"/>
            <a:ext cx="2286837" cy="646331"/>
          </a:xfrm>
          <a:prstGeom prst="rect">
            <a:avLst/>
          </a:prstGeom>
          <a:noFill/>
        </p:spPr>
        <p:txBody>
          <a:bodyPr wrap="square" rtlCol="0">
            <a:spAutoFit/>
          </a:bodyPr>
          <a:lstStyle/>
          <a:p>
            <a:r>
              <a:rPr lang="es-ES_tradnl" dirty="0"/>
              <a:t>Vamos a instalar </a:t>
            </a:r>
            <a:r>
              <a:rPr lang="es-ES_tradnl" dirty="0">
                <a:highlight>
                  <a:srgbClr val="FFFF00"/>
                </a:highlight>
              </a:rPr>
              <a:t>Anaconda</a:t>
            </a:r>
          </a:p>
        </p:txBody>
      </p:sp>
      <p:pic>
        <p:nvPicPr>
          <p:cNvPr id="1049606" name="Picture 6" descr="Proyecto Jupyter - Wikipedia, la enciclopedia libre">
            <a:extLst>
              <a:ext uri="{FF2B5EF4-FFF2-40B4-BE49-F238E27FC236}">
                <a16:creationId xmlns:a16="http://schemas.microsoft.com/office/drawing/2014/main" id="{F381BFC1-640B-0D40-A040-39DA97E6F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1346" y="1962602"/>
            <a:ext cx="1696811" cy="19669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8594369-7EE7-814E-9FCD-8384865745D0}"/>
              </a:ext>
            </a:extLst>
          </p:cNvPr>
          <p:cNvSpPr txBox="1"/>
          <p:nvPr/>
        </p:nvSpPr>
        <p:spPr>
          <a:xfrm>
            <a:off x="6365176" y="1134281"/>
            <a:ext cx="2517994" cy="646331"/>
          </a:xfrm>
          <a:prstGeom prst="rect">
            <a:avLst/>
          </a:prstGeom>
          <a:noFill/>
        </p:spPr>
        <p:txBody>
          <a:bodyPr wrap="square" rtlCol="0">
            <a:spAutoFit/>
          </a:bodyPr>
          <a:lstStyle/>
          <a:p>
            <a:r>
              <a:rPr lang="es-ES_tradnl" dirty="0"/>
              <a:t>Vamos a usar </a:t>
            </a:r>
            <a:r>
              <a:rPr lang="es-ES_tradnl" dirty="0">
                <a:highlight>
                  <a:srgbClr val="FFFF00"/>
                </a:highlight>
              </a:rPr>
              <a:t>notebooks de </a:t>
            </a:r>
            <a:r>
              <a:rPr lang="es-ES_tradnl" dirty="0" err="1">
                <a:highlight>
                  <a:srgbClr val="FFFF00"/>
                </a:highlight>
              </a:rPr>
              <a:t>Jupyter</a:t>
            </a:r>
            <a:endParaRPr lang="es-ES_tradnl" dirty="0">
              <a:highlight>
                <a:srgbClr val="FFFF00"/>
              </a:highlight>
            </a:endParaRPr>
          </a:p>
        </p:txBody>
      </p:sp>
    </p:spTree>
    <p:extLst>
      <p:ext uri="{BB962C8B-B14F-4D97-AF65-F5344CB8AC3E}">
        <p14:creationId xmlns:p14="http://schemas.microsoft.com/office/powerpoint/2010/main" val="34692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8824D0-CABA-A747-AD45-83AD56632193}"/>
              </a:ext>
            </a:extLst>
          </p:cNvPr>
          <p:cNvGraphicFramePr>
            <a:graphicFrameLocks noChangeAspect="1"/>
          </p:cNvGraphicFramePr>
          <p:nvPr>
            <p:custDataLst>
              <p:tags r:id="rId2"/>
            </p:custDataLst>
            <p:extLst>
              <p:ext uri="{D42A27DB-BD31-4B8C-83A1-F6EECF244321}">
                <p14:modId xmlns:p14="http://schemas.microsoft.com/office/powerpoint/2010/main" val="13119017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691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8EBF7D1-318E-8F4F-B6B7-DF6C4B7057B3}"/>
              </a:ext>
            </a:extLst>
          </p:cNvPr>
          <p:cNvSpPr>
            <a:spLocks noGrp="1"/>
          </p:cNvSpPr>
          <p:nvPr>
            <p:ph type="ctrTitle"/>
          </p:nvPr>
        </p:nvSpPr>
        <p:spPr/>
        <p:txBody>
          <a:bodyPr vert="horz"/>
          <a:lstStyle/>
          <a:p>
            <a:r>
              <a:rPr lang="es-ES_tradnl" dirty="0"/>
              <a:t>¿Por qué Python?</a:t>
            </a:r>
          </a:p>
        </p:txBody>
      </p:sp>
      <p:pic>
        <p:nvPicPr>
          <p:cNvPr id="8" name="Picture 7">
            <a:extLst>
              <a:ext uri="{FF2B5EF4-FFF2-40B4-BE49-F238E27FC236}">
                <a16:creationId xmlns:a16="http://schemas.microsoft.com/office/drawing/2014/main" id="{C572E7C4-B823-C14E-9273-ED8565EBC195}"/>
              </a:ext>
            </a:extLst>
          </p:cNvPr>
          <p:cNvPicPr>
            <a:picLocks noChangeAspect="1"/>
          </p:cNvPicPr>
          <p:nvPr/>
        </p:nvPicPr>
        <p:blipFill>
          <a:blip r:embed="rId6"/>
          <a:stretch>
            <a:fillRect/>
          </a:stretch>
        </p:blipFill>
        <p:spPr>
          <a:xfrm>
            <a:off x="1644041" y="828169"/>
            <a:ext cx="5855918" cy="4180331"/>
          </a:xfrm>
          <a:prstGeom prst="rect">
            <a:avLst/>
          </a:prstGeom>
        </p:spPr>
      </p:pic>
    </p:spTree>
    <p:extLst>
      <p:ext uri="{BB962C8B-B14F-4D97-AF65-F5344CB8AC3E}">
        <p14:creationId xmlns:p14="http://schemas.microsoft.com/office/powerpoint/2010/main" val="191343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CD831D0-1F27-4745-AAE6-ABCB559A7C47}"/>
              </a:ext>
            </a:extLst>
          </p:cNvPr>
          <p:cNvGraphicFramePr>
            <a:graphicFrameLocks noChangeAspect="1"/>
          </p:cNvGraphicFramePr>
          <p:nvPr>
            <p:custDataLst>
              <p:tags r:id="rId2"/>
            </p:custDataLst>
            <p:extLst>
              <p:ext uri="{D42A27DB-BD31-4B8C-83A1-F6EECF244321}">
                <p14:modId xmlns:p14="http://schemas.microsoft.com/office/powerpoint/2010/main" val="29071598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486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1CBD1B-FE70-ED48-B631-87B83B87429B}"/>
              </a:ext>
            </a:extLst>
          </p:cNvPr>
          <p:cNvSpPr>
            <a:spLocks noGrp="1"/>
          </p:cNvSpPr>
          <p:nvPr>
            <p:ph type="ctrTitle"/>
          </p:nvPr>
        </p:nvSpPr>
        <p:spPr/>
        <p:txBody>
          <a:bodyPr vert="horz"/>
          <a:lstStyle/>
          <a:p>
            <a:r>
              <a:rPr lang="es-ES_tradnl" dirty="0"/>
              <a:t>¿Por qué codear?</a:t>
            </a:r>
          </a:p>
        </p:txBody>
      </p:sp>
      <p:pic>
        <p:nvPicPr>
          <p:cNvPr id="164866" name="Picture 2" descr="Cubroid - Teaching coding to help kids feel creative! on BackerClub">
            <a:extLst>
              <a:ext uri="{FF2B5EF4-FFF2-40B4-BE49-F238E27FC236}">
                <a16:creationId xmlns:a16="http://schemas.microsoft.com/office/drawing/2014/main" id="{915E97C8-0010-E144-A9CE-8CAE0AF583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9400" y="1043481"/>
            <a:ext cx="6495143" cy="305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6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06E59D-F1C1-C04D-B4E9-A80F13EC56C5}"/>
              </a:ext>
            </a:extLst>
          </p:cNvPr>
          <p:cNvGraphicFramePr>
            <a:graphicFrameLocks noChangeAspect="1"/>
          </p:cNvGraphicFramePr>
          <p:nvPr>
            <p:custDataLst>
              <p:tags r:id="rId2"/>
            </p:custDataLst>
            <p:extLst>
              <p:ext uri="{D42A27DB-BD31-4B8C-83A1-F6EECF244321}">
                <p14:modId xmlns:p14="http://schemas.microsoft.com/office/powerpoint/2010/main" val="2042536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793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25EB5C-1758-604E-BDE7-8947E9235946}"/>
              </a:ext>
            </a:extLst>
          </p:cNvPr>
          <p:cNvSpPr>
            <a:spLocks noGrp="1"/>
          </p:cNvSpPr>
          <p:nvPr>
            <p:ph type="ctrTitle"/>
          </p:nvPr>
        </p:nvSpPr>
        <p:spPr/>
        <p:txBody>
          <a:bodyPr vert="horz"/>
          <a:lstStyle/>
          <a:p>
            <a:r>
              <a:rPr lang="es-ES_tradnl" dirty="0"/>
              <a:t>¿Qué rol vamos a cumplir?</a:t>
            </a:r>
          </a:p>
        </p:txBody>
      </p:sp>
      <p:sp>
        <p:nvSpPr>
          <p:cNvPr id="4" name="Rectangle 3">
            <a:extLst>
              <a:ext uri="{FF2B5EF4-FFF2-40B4-BE49-F238E27FC236}">
                <a16:creationId xmlns:a16="http://schemas.microsoft.com/office/drawing/2014/main" id="{EF5F7085-1108-2C40-AE98-FF15DD13E36C}"/>
              </a:ext>
            </a:extLst>
          </p:cNvPr>
          <p:cNvSpPr/>
          <p:nvPr/>
        </p:nvSpPr>
        <p:spPr>
          <a:xfrm>
            <a:off x="1058400" y="1381917"/>
            <a:ext cx="4572000" cy="3139321"/>
          </a:xfrm>
          <a:prstGeom prst="rect">
            <a:avLst/>
          </a:prstGeom>
        </p:spPr>
        <p:txBody>
          <a:bodyPr>
            <a:spAutoFit/>
          </a:bodyPr>
          <a:lstStyle/>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Backend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Machine Learning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Data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Data Scientist</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Frontend engineer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UX</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Manager</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Business leader</a:t>
            </a:r>
          </a:p>
        </p:txBody>
      </p:sp>
      <p:sp>
        <p:nvSpPr>
          <p:cNvPr id="7" name="TextBox 6">
            <a:extLst>
              <a:ext uri="{FF2B5EF4-FFF2-40B4-BE49-F238E27FC236}">
                <a16:creationId xmlns:a16="http://schemas.microsoft.com/office/drawing/2014/main" id="{AA446A3A-9056-994B-8E90-679461FA084F}"/>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Tree>
    <p:extLst>
      <p:ext uri="{BB962C8B-B14F-4D97-AF65-F5344CB8AC3E}">
        <p14:creationId xmlns:p14="http://schemas.microsoft.com/office/powerpoint/2010/main" val="36744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97785C5-F0EE-8244-ADA9-8E0E9A5F732A}"/>
              </a:ext>
            </a:extLst>
          </p:cNvPr>
          <p:cNvGraphicFramePr>
            <a:graphicFrameLocks noChangeAspect="1"/>
          </p:cNvGraphicFramePr>
          <p:nvPr>
            <p:custDataLst>
              <p:tags r:id="rId2"/>
            </p:custDataLst>
            <p:extLst>
              <p:ext uri="{D42A27DB-BD31-4B8C-83A1-F6EECF244321}">
                <p14:modId xmlns:p14="http://schemas.microsoft.com/office/powerpoint/2010/main" val="38875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6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6F5EBEF-8137-8842-AC54-6BE44BF7C709}"/>
              </a:ext>
            </a:extLst>
          </p:cNvPr>
          <p:cNvSpPr>
            <a:spLocks noGrp="1"/>
          </p:cNvSpPr>
          <p:nvPr>
            <p:ph type="ctrTitle"/>
          </p:nvPr>
        </p:nvSpPr>
        <p:spPr/>
        <p:txBody>
          <a:bodyPr vert="horz" anchor="b"/>
          <a:lstStyle/>
          <a:p>
            <a:r>
              <a:rPr lang="es-ES_tradnl" sz="2000" dirty="0"/>
              <a:t>Objetivo de la materia</a:t>
            </a:r>
          </a:p>
        </p:txBody>
      </p:sp>
      <p:sp>
        <p:nvSpPr>
          <p:cNvPr id="10" name="TextBox 9">
            <a:extLst>
              <a:ext uri="{FF2B5EF4-FFF2-40B4-BE49-F238E27FC236}">
                <a16:creationId xmlns:a16="http://schemas.microsoft.com/office/drawing/2014/main" id="{BE998F72-5E41-E342-9235-43DD53DE32F3}"/>
              </a:ext>
            </a:extLst>
          </p:cNvPr>
          <p:cNvSpPr txBox="1"/>
          <p:nvPr/>
        </p:nvSpPr>
        <p:spPr>
          <a:xfrm>
            <a:off x="1058400" y="1187843"/>
            <a:ext cx="7307558" cy="646331"/>
          </a:xfrm>
          <a:prstGeom prst="rect">
            <a:avLst/>
          </a:prstGeom>
          <a:noFill/>
        </p:spPr>
        <p:txBody>
          <a:bodyPr wrap="square" rtlCol="0">
            <a:spAutoFit/>
          </a:bodyPr>
          <a:lstStyle/>
          <a:p>
            <a:pPr algn="l"/>
            <a:r>
              <a:rPr lang="es-ES_tradnl" dirty="0"/>
              <a:t>Qué aprendan a implementar un proyecto de </a:t>
            </a:r>
            <a:r>
              <a:rPr lang="es-ES_tradnl" dirty="0" err="1"/>
              <a:t>analytics</a:t>
            </a:r>
            <a:r>
              <a:rPr lang="es-ES_tradnl" dirty="0"/>
              <a:t> o machine </a:t>
            </a:r>
            <a:r>
              <a:rPr lang="es-ES_tradnl" dirty="0" err="1"/>
              <a:t>learning</a:t>
            </a:r>
            <a:r>
              <a:rPr lang="es-ES_tradnl" dirty="0"/>
              <a:t> “</a:t>
            </a:r>
            <a:r>
              <a:rPr lang="es-ES_tradnl" dirty="0" err="1"/>
              <a:t>end</a:t>
            </a:r>
            <a:r>
              <a:rPr lang="es-ES_tradnl" dirty="0"/>
              <a:t> to </a:t>
            </a:r>
            <a:r>
              <a:rPr lang="es-ES_tradnl" dirty="0" err="1"/>
              <a:t>end</a:t>
            </a:r>
            <a:r>
              <a:rPr lang="es-ES_tradnl" dirty="0"/>
              <a:t>”</a:t>
            </a:r>
          </a:p>
        </p:txBody>
      </p:sp>
      <p:sp>
        <p:nvSpPr>
          <p:cNvPr id="13" name="TextBox 12">
            <a:extLst>
              <a:ext uri="{FF2B5EF4-FFF2-40B4-BE49-F238E27FC236}">
                <a16:creationId xmlns:a16="http://schemas.microsoft.com/office/drawing/2014/main" id="{7A5A1E2F-F81A-7E42-B5ED-968E68C49F39}"/>
              </a:ext>
            </a:extLst>
          </p:cNvPr>
          <p:cNvSpPr txBox="1"/>
          <p:nvPr/>
        </p:nvSpPr>
        <p:spPr>
          <a:xfrm>
            <a:off x="1058400" y="2464951"/>
            <a:ext cx="7307558" cy="369332"/>
          </a:xfrm>
          <a:prstGeom prst="rect">
            <a:avLst/>
          </a:prstGeom>
          <a:noFill/>
        </p:spPr>
        <p:txBody>
          <a:bodyPr wrap="square" rtlCol="0">
            <a:spAutoFit/>
          </a:bodyPr>
          <a:lstStyle/>
          <a:p>
            <a:pPr algn="l"/>
            <a:r>
              <a:rPr lang="es-ES_tradnl" dirty="0"/>
              <a:t>Qué se animen a “codear” las soluciones a sus problemas</a:t>
            </a:r>
          </a:p>
        </p:txBody>
      </p:sp>
      <p:sp>
        <p:nvSpPr>
          <p:cNvPr id="14" name="TextBox 13">
            <a:extLst>
              <a:ext uri="{FF2B5EF4-FFF2-40B4-BE49-F238E27FC236}">
                <a16:creationId xmlns:a16="http://schemas.microsoft.com/office/drawing/2014/main" id="{29AC2204-13B3-8246-8510-368DE6A1ADC6}"/>
              </a:ext>
            </a:extLst>
          </p:cNvPr>
          <p:cNvSpPr txBox="1"/>
          <p:nvPr/>
        </p:nvSpPr>
        <p:spPr>
          <a:xfrm>
            <a:off x="1058400" y="3586325"/>
            <a:ext cx="7307558" cy="369332"/>
          </a:xfrm>
          <a:prstGeom prst="rect">
            <a:avLst/>
          </a:prstGeom>
          <a:noFill/>
        </p:spPr>
        <p:txBody>
          <a:bodyPr wrap="square" rtlCol="0">
            <a:spAutoFit/>
          </a:bodyPr>
          <a:lstStyle/>
          <a:p>
            <a:pPr algn="l"/>
            <a:r>
              <a:rPr lang="es-ES_tradnl" dirty="0"/>
              <a:t>Animarlos a explorar problemas reales</a:t>
            </a:r>
          </a:p>
        </p:txBody>
      </p:sp>
    </p:spTree>
    <p:extLst>
      <p:ext uri="{BB962C8B-B14F-4D97-AF65-F5344CB8AC3E}">
        <p14:creationId xmlns:p14="http://schemas.microsoft.com/office/powerpoint/2010/main" val="296230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BAB5601-8A9E-864A-BA8E-E9518DFA00FD}"/>
              </a:ext>
            </a:extLst>
          </p:cNvPr>
          <p:cNvGraphicFramePr>
            <a:graphicFrameLocks noChangeAspect="1"/>
          </p:cNvGraphicFramePr>
          <p:nvPr>
            <p:custDataLst>
              <p:tags r:id="rId2"/>
            </p:custDataLst>
            <p:extLst>
              <p:ext uri="{D42A27DB-BD31-4B8C-83A1-F6EECF244321}">
                <p14:modId xmlns:p14="http://schemas.microsoft.com/office/powerpoint/2010/main" val="39812807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589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39C0CE-37FC-8C49-9524-F527C07545BE}"/>
              </a:ext>
            </a:extLst>
          </p:cNvPr>
          <p:cNvSpPr>
            <a:spLocks noGrp="1"/>
          </p:cNvSpPr>
          <p:nvPr>
            <p:ph type="ctrTitle"/>
          </p:nvPr>
        </p:nvSpPr>
        <p:spPr/>
        <p:txBody>
          <a:bodyPr vert="horz"/>
          <a:lstStyle/>
          <a:p>
            <a:r>
              <a:rPr lang="es-ES_tradnl" dirty="0"/>
              <a:t>Que hay detrás de una solución de Machine </a:t>
            </a:r>
            <a:r>
              <a:rPr lang="es-ES_tradnl" dirty="0" err="1"/>
              <a:t>Learning</a:t>
            </a:r>
            <a:endParaRPr lang="es-ES_tradnl" dirty="0"/>
          </a:p>
        </p:txBody>
      </p:sp>
      <p:pic>
        <p:nvPicPr>
          <p:cNvPr id="165890" name="Picture 2">
            <a:extLst>
              <a:ext uri="{FF2B5EF4-FFF2-40B4-BE49-F238E27FC236}">
                <a16:creationId xmlns:a16="http://schemas.microsoft.com/office/drawing/2014/main" id="{4DAD9526-4BF8-1F4B-BC7B-D0EFC23BA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71550"/>
            <a:ext cx="9144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B30C09-026C-E245-8C06-D36C013B6A6A}"/>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Tree>
    <p:extLst>
      <p:ext uri="{BB962C8B-B14F-4D97-AF65-F5344CB8AC3E}">
        <p14:creationId xmlns:p14="http://schemas.microsoft.com/office/powerpoint/2010/main" val="4164829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21428A4-E60F-0449-B071-0412CFE59C67}"/>
              </a:ext>
            </a:extLst>
          </p:cNvPr>
          <p:cNvGraphicFramePr>
            <a:graphicFrameLocks noChangeAspect="1"/>
          </p:cNvGraphicFramePr>
          <p:nvPr>
            <p:custDataLst>
              <p:tags r:id="rId2"/>
            </p:custDataLst>
            <p:extLst>
              <p:ext uri="{D42A27DB-BD31-4B8C-83A1-F6EECF244321}">
                <p14:modId xmlns:p14="http://schemas.microsoft.com/office/powerpoint/2010/main" val="40048040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8962"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846027D-8ED2-D24D-8AF7-A583E0345E86}"/>
              </a:ext>
            </a:extLst>
          </p:cNvPr>
          <p:cNvSpPr/>
          <p:nvPr/>
        </p:nvSpPr>
        <p:spPr>
          <a:xfrm>
            <a:off x="1058400" y="1190476"/>
            <a:ext cx="4572000" cy="2000548"/>
          </a:xfrm>
          <a:prstGeom prst="rect">
            <a:avLst/>
          </a:prstGeom>
        </p:spPr>
        <p:txBody>
          <a:bodyPr>
            <a:spAutoFit/>
          </a:bodyPr>
          <a:lstStyle/>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Productos</a:t>
            </a:r>
            <a:r>
              <a:rPr lang="en-GB" sz="1600" dirty="0">
                <a:solidFill>
                  <a:srgbClr val="595959"/>
                </a:solidFill>
                <a:latin typeface="Century Gothic" panose="020B0502020202020204" pitchFamily="34" charset="0"/>
              </a:rPr>
              <a:t>. Value proposition</a:t>
            </a:r>
          </a:p>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Productos</a:t>
            </a:r>
            <a:r>
              <a:rPr lang="en-GB" sz="1600" dirty="0">
                <a:solidFill>
                  <a:srgbClr val="595959"/>
                </a:solidFill>
                <a:latin typeface="Century Gothic" panose="020B0502020202020204" pitchFamily="34" charset="0"/>
              </a:rPr>
              <a:t> de </a:t>
            </a:r>
            <a:r>
              <a:rPr lang="en-GB" sz="1600" dirty="0" err="1">
                <a:solidFill>
                  <a:srgbClr val="595959"/>
                </a:solidFill>
                <a:latin typeface="Century Gothic" panose="020B0502020202020204" pitchFamily="34" charset="0"/>
              </a:rPr>
              <a:t>datos</a:t>
            </a:r>
            <a:endParaRPr lang="en-GB" sz="1600" dirty="0">
              <a:solidFill>
                <a:srgbClr val="595959"/>
              </a:solidFill>
              <a:latin typeface="Century Gothic" panose="020B0502020202020204" pitchFamily="34" charset="0"/>
            </a:endParaRP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Key Performance Indicators (KPIs)</a:t>
            </a:r>
          </a:p>
          <a:p>
            <a:pPr marL="314325" indent="-314325" algn="l" fontAlgn="base">
              <a:spcAft>
                <a:spcPts val="1200"/>
              </a:spcAft>
              <a:buFont typeface="Arial" panose="020B0604020202020204" pitchFamily="34" charset="0"/>
              <a:buChar char="•"/>
            </a:pPr>
            <a:r>
              <a:rPr lang="en-GB" sz="1600" dirty="0" err="1">
                <a:solidFill>
                  <a:srgbClr val="595959"/>
                </a:solidFill>
                <a:latin typeface="Century Gothic" panose="020B0502020202020204" pitchFamily="34" charset="0"/>
              </a:rPr>
              <a:t>Métricas</a:t>
            </a:r>
            <a:r>
              <a:rPr lang="en-GB" sz="1600" dirty="0">
                <a:solidFill>
                  <a:srgbClr val="595959"/>
                </a:solidFill>
                <a:latin typeface="Century Gothic" panose="020B0502020202020204" pitchFamily="34" charset="0"/>
              </a:rPr>
              <a:t> offline</a:t>
            </a:r>
          </a:p>
          <a:p>
            <a:pPr marL="314325" indent="-314325" algn="l" fontAlgn="base">
              <a:spcAft>
                <a:spcPts val="1200"/>
              </a:spcAft>
              <a:buFont typeface="Arial" panose="020B0604020202020204" pitchFamily="34" charset="0"/>
              <a:buChar char="•"/>
            </a:pPr>
            <a:r>
              <a:rPr lang="en-GB" sz="1600" dirty="0">
                <a:solidFill>
                  <a:srgbClr val="595959"/>
                </a:solidFill>
                <a:latin typeface="Century Gothic" panose="020B0502020202020204" pitchFamily="34" charset="0"/>
              </a:rPr>
              <a:t>Machine Learning es una </a:t>
            </a:r>
            <a:r>
              <a:rPr lang="en-GB" sz="1600" dirty="0" err="1">
                <a:solidFill>
                  <a:srgbClr val="595959"/>
                </a:solidFill>
                <a:latin typeface="Century Gothic" panose="020B0502020202020204" pitchFamily="34" charset="0"/>
              </a:rPr>
              <a:t>partecita</a:t>
            </a:r>
            <a:endParaRPr lang="en-GB" sz="1600" dirty="0">
              <a:solidFill>
                <a:srgbClr val="595959"/>
              </a:solidFill>
              <a:latin typeface="Century Gothic" panose="020B0502020202020204" pitchFamily="34" charset="0"/>
            </a:endParaRPr>
          </a:p>
        </p:txBody>
      </p:sp>
      <p:sp>
        <p:nvSpPr>
          <p:cNvPr id="6" name="TextBox 5">
            <a:extLst>
              <a:ext uri="{FF2B5EF4-FFF2-40B4-BE49-F238E27FC236}">
                <a16:creationId xmlns:a16="http://schemas.microsoft.com/office/drawing/2014/main" id="{23D8F701-2873-BF49-8DDD-DDADCC372ACB}"/>
              </a:ext>
            </a:extLst>
          </p:cNvPr>
          <p:cNvSpPr txBox="1"/>
          <p:nvPr/>
        </p:nvSpPr>
        <p:spPr>
          <a:xfrm>
            <a:off x="5268685" y="4835723"/>
            <a:ext cx="3875315" cy="307777"/>
          </a:xfrm>
          <a:prstGeom prst="rect">
            <a:avLst/>
          </a:prstGeom>
          <a:noFill/>
        </p:spPr>
        <p:txBody>
          <a:bodyPr wrap="square" rtlCol="0">
            <a:spAutoFit/>
          </a:bodyPr>
          <a:lstStyle/>
          <a:p>
            <a:pPr algn="r"/>
            <a:r>
              <a:rPr lang="es-ES_tradnl" sz="1400" dirty="0"/>
              <a:t>Gentilmente prestado por Pablo </a:t>
            </a:r>
            <a:r>
              <a:rPr lang="es-ES_tradnl" sz="1400" dirty="0" err="1"/>
              <a:t>Zivic</a:t>
            </a:r>
            <a:endParaRPr lang="es-ES_tradnl" sz="1400" dirty="0"/>
          </a:p>
        </p:txBody>
      </p:sp>
      <p:sp>
        <p:nvSpPr>
          <p:cNvPr id="7" name="Title 1">
            <a:extLst>
              <a:ext uri="{FF2B5EF4-FFF2-40B4-BE49-F238E27FC236}">
                <a16:creationId xmlns:a16="http://schemas.microsoft.com/office/drawing/2014/main" id="{033AF0B4-CADA-8943-9DFA-505FA179DC8F}"/>
              </a:ext>
            </a:extLst>
          </p:cNvPr>
          <p:cNvSpPr>
            <a:spLocks noGrp="1"/>
          </p:cNvSpPr>
          <p:nvPr>
            <p:ph type="ctrTitle"/>
          </p:nvPr>
        </p:nvSpPr>
        <p:spPr/>
        <p:txBody>
          <a:bodyPr vert="horz"/>
          <a:lstStyle/>
          <a:p>
            <a:r>
              <a:rPr lang="es-ES_tradnl" dirty="0"/>
              <a:t>Que hay detrás de una solución de Machine </a:t>
            </a:r>
            <a:r>
              <a:rPr lang="es-ES_tradnl" dirty="0" err="1"/>
              <a:t>Learning</a:t>
            </a:r>
            <a:endParaRPr lang="es-ES_tradnl" dirty="0"/>
          </a:p>
        </p:txBody>
      </p:sp>
    </p:spTree>
    <p:extLst>
      <p:ext uri="{BB962C8B-B14F-4D97-AF65-F5344CB8AC3E}">
        <p14:creationId xmlns:p14="http://schemas.microsoft.com/office/powerpoint/2010/main" val="3182230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extLst>
              <p:ext uri="{D42A27DB-BD31-4B8C-83A1-F6EECF244321}">
                <p14:modId xmlns:p14="http://schemas.microsoft.com/office/powerpoint/2010/main" val="3054511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04"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pic>
        <p:nvPicPr>
          <p:cNvPr id="5" name="Picture 4">
            <a:extLst>
              <a:ext uri="{FF2B5EF4-FFF2-40B4-BE49-F238E27FC236}">
                <a16:creationId xmlns:a16="http://schemas.microsoft.com/office/drawing/2014/main" id="{ADD815CA-FDEA-B943-903A-B6C028DFBA6F}"/>
              </a:ext>
            </a:extLst>
          </p:cNvPr>
          <p:cNvPicPr>
            <a:picLocks noChangeAspect="1"/>
          </p:cNvPicPr>
          <p:nvPr/>
        </p:nvPicPr>
        <p:blipFill>
          <a:blip r:embed="rId6"/>
          <a:stretch>
            <a:fillRect/>
          </a:stretch>
        </p:blipFill>
        <p:spPr>
          <a:xfrm>
            <a:off x="342900" y="1290474"/>
            <a:ext cx="8458200" cy="3380972"/>
          </a:xfrm>
          <a:prstGeom prst="rect">
            <a:avLst/>
          </a:prstGeom>
        </p:spPr>
      </p:pic>
      <p:sp>
        <p:nvSpPr>
          <p:cNvPr id="7" name="TextBox 6">
            <a:extLst>
              <a:ext uri="{FF2B5EF4-FFF2-40B4-BE49-F238E27FC236}">
                <a16:creationId xmlns:a16="http://schemas.microsoft.com/office/drawing/2014/main" id="{11624E30-9A73-3540-AD31-7F3CB7403770}"/>
              </a:ext>
            </a:extLst>
          </p:cNvPr>
          <p:cNvSpPr txBox="1"/>
          <p:nvPr/>
        </p:nvSpPr>
        <p:spPr>
          <a:xfrm>
            <a:off x="7523746" y="0"/>
            <a:ext cx="1620253" cy="338554"/>
          </a:xfrm>
          <a:prstGeom prst="rect">
            <a:avLst/>
          </a:prstGeom>
          <a:solidFill>
            <a:schemeClr val="accent5"/>
          </a:solidFill>
        </p:spPr>
        <p:txBody>
          <a:bodyPr wrap="square" rtlCol="0">
            <a:spAutoFit/>
          </a:bodyPr>
          <a:lstStyle/>
          <a:p>
            <a:r>
              <a:rPr lang="es-ES_tradnl" sz="1600" b="1" dirty="0">
                <a:solidFill>
                  <a:schemeClr val="bg1"/>
                </a:solidFill>
              </a:rPr>
              <a:t>WIP</a:t>
            </a:r>
          </a:p>
        </p:txBody>
      </p:sp>
    </p:spTree>
    <p:extLst>
      <p:ext uri="{BB962C8B-B14F-4D97-AF65-F5344CB8AC3E}">
        <p14:creationId xmlns:p14="http://schemas.microsoft.com/office/powerpoint/2010/main" val="3474201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4212DD5-869F-364D-905A-13108D9EC36B}"/>
              </a:ext>
            </a:extLst>
          </p:cNvPr>
          <p:cNvGraphicFramePr>
            <a:graphicFrameLocks noChangeAspect="1"/>
          </p:cNvGraphicFramePr>
          <p:nvPr>
            <p:custDataLst>
              <p:tags r:id="rId2"/>
            </p:custDataLst>
            <p:extLst>
              <p:ext uri="{D42A27DB-BD31-4B8C-83A1-F6EECF244321}">
                <p14:modId xmlns:p14="http://schemas.microsoft.com/office/powerpoint/2010/main" val="31151617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998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D40830-54DB-4346-887B-A144DBF670E9}"/>
              </a:ext>
            </a:extLst>
          </p:cNvPr>
          <p:cNvSpPr>
            <a:spLocks noGrp="1"/>
          </p:cNvSpPr>
          <p:nvPr>
            <p:ph type="ctrTitle"/>
          </p:nvPr>
        </p:nvSpPr>
        <p:spPr/>
        <p:txBody>
          <a:bodyPr vert="horz"/>
          <a:lstStyle/>
          <a:p>
            <a:r>
              <a:rPr lang="es-ES_tradnl" dirty="0"/>
              <a:t>¡Vamos manos a la obra!</a:t>
            </a:r>
          </a:p>
        </p:txBody>
      </p:sp>
      <p:pic>
        <p:nvPicPr>
          <p:cNvPr id="4" name="Picture 2" descr="Developer - Free computer icons">
            <a:extLst>
              <a:ext uri="{FF2B5EF4-FFF2-40B4-BE49-F238E27FC236}">
                <a16:creationId xmlns:a16="http://schemas.microsoft.com/office/drawing/2014/main" id="{41B84741-F402-2A4C-ACAC-0F38B6886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125" y="1285875"/>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55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1795"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sp>
        <p:nvSpPr>
          <p:cNvPr id="28" name="TextBox 27">
            <a:extLst>
              <a:ext uri="{FF2B5EF4-FFF2-40B4-BE49-F238E27FC236}">
                <a16:creationId xmlns:a16="http://schemas.microsoft.com/office/drawing/2014/main" id="{23F242FC-6561-9540-906D-627BB3BECF19}"/>
              </a:ext>
            </a:extLst>
          </p:cNvPr>
          <p:cNvSpPr txBox="1"/>
          <p:nvPr/>
        </p:nvSpPr>
        <p:spPr>
          <a:xfrm>
            <a:off x="431475" y="1175008"/>
            <a:ext cx="3687301" cy="369332"/>
          </a:xfrm>
          <a:prstGeom prst="rect">
            <a:avLst/>
          </a:prstGeom>
          <a:noFill/>
        </p:spPr>
        <p:txBody>
          <a:bodyPr wrap="square" rtlCol="0">
            <a:spAutoFit/>
          </a:bodyPr>
          <a:lstStyle/>
          <a:p>
            <a:r>
              <a:rPr lang="es-ES_tradnl" b="1" dirty="0">
                <a:latin typeface="Proxima Nova Rg" panose="02000506030000020004" pitchFamily="2" charset="77"/>
              </a:rPr>
              <a:t>1. Despertarles la curiosidad</a:t>
            </a:r>
          </a:p>
        </p:txBody>
      </p:sp>
      <p:sp>
        <p:nvSpPr>
          <p:cNvPr id="31" name="Rectangle 30">
            <a:extLst>
              <a:ext uri="{FF2B5EF4-FFF2-40B4-BE49-F238E27FC236}">
                <a16:creationId xmlns:a16="http://schemas.microsoft.com/office/drawing/2014/main" id="{DFAD4774-AF51-CF45-BDE0-506D82BA22E4}"/>
              </a:ext>
            </a:extLst>
          </p:cNvPr>
          <p:cNvSpPr/>
          <p:nvPr/>
        </p:nvSpPr>
        <p:spPr>
          <a:xfrm>
            <a:off x="757479" y="1699939"/>
            <a:ext cx="3224254" cy="584775"/>
          </a:xfrm>
          <a:prstGeom prst="rect">
            <a:avLst/>
          </a:prstGeom>
        </p:spPr>
        <p:txBody>
          <a:bodyPr wrap="square">
            <a:spAutoFit/>
          </a:bodyPr>
          <a:lstStyle/>
          <a:p>
            <a:r>
              <a:rPr lang="es-ES_tradnl" sz="1600" dirty="0"/>
              <a:t>“I </a:t>
            </a:r>
            <a:r>
              <a:rPr lang="es-ES_tradnl" sz="1600" dirty="0" err="1"/>
              <a:t>have</a:t>
            </a:r>
            <a:r>
              <a:rPr lang="es-ES_tradnl" sz="1600" dirty="0"/>
              <a:t> no </a:t>
            </a:r>
            <a:r>
              <a:rPr lang="es-ES_tradnl" sz="1600" dirty="0" err="1"/>
              <a:t>special</a:t>
            </a:r>
            <a:r>
              <a:rPr lang="es-ES_tradnl" sz="1600" dirty="0"/>
              <a:t> </a:t>
            </a:r>
            <a:r>
              <a:rPr lang="es-ES_tradnl" sz="1600" dirty="0" err="1"/>
              <a:t>talent</a:t>
            </a:r>
            <a:r>
              <a:rPr lang="es-ES_tradnl" sz="1600" dirty="0"/>
              <a:t>. I am </a:t>
            </a:r>
            <a:r>
              <a:rPr lang="es-ES_tradnl" sz="1600" dirty="0" err="1"/>
              <a:t>only</a:t>
            </a:r>
            <a:r>
              <a:rPr lang="es-ES_tradnl" sz="1600" dirty="0"/>
              <a:t> </a:t>
            </a:r>
            <a:r>
              <a:rPr lang="es-ES_tradnl" sz="1600" dirty="0" err="1"/>
              <a:t>passionately</a:t>
            </a:r>
            <a:r>
              <a:rPr lang="es-ES_tradnl" sz="1600" dirty="0"/>
              <a:t> </a:t>
            </a:r>
            <a:r>
              <a:rPr lang="es-ES_tradnl" sz="1600" dirty="0" err="1"/>
              <a:t>curious</a:t>
            </a:r>
            <a:r>
              <a:rPr lang="es-ES_tradnl" sz="1600" dirty="0"/>
              <a:t>”</a:t>
            </a:r>
          </a:p>
        </p:txBody>
      </p:sp>
      <p:pic>
        <p:nvPicPr>
          <p:cNvPr id="583682" name="Picture 2" descr="Albert Einstein, El Espaciotiempo, La Teoría De La Relatividad imagen png -  imagen transparente descarga gratuita">
            <a:extLst>
              <a:ext uri="{FF2B5EF4-FFF2-40B4-BE49-F238E27FC236}">
                <a16:creationId xmlns:a16="http://schemas.microsoft.com/office/drawing/2014/main" id="{F505CA35-1DA8-4D4F-9378-07A65DE4D35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895" b="97895" l="1556" r="98000">
                        <a14:foregroundMark x1="11333" y1="68070" x2="1222" y2="85175"/>
                        <a14:foregroundMark x1="1222" y1="85175" x2="20333" y2="93772"/>
                        <a14:foregroundMark x1="20333" y1="93772" x2="52556" y2="91842"/>
                        <a14:foregroundMark x1="52556" y1="91842" x2="75556" y2="91842"/>
                        <a14:foregroundMark x1="75556" y1="91842" x2="87111" y2="77632"/>
                        <a14:foregroundMark x1="87111" y1="77632" x2="56778" y2="88246"/>
                        <a14:foregroundMark x1="56778" y1="88246" x2="31778" y2="85000"/>
                        <a14:foregroundMark x1="87333" y1="77807" x2="89667" y2="95175"/>
                        <a14:foregroundMark x1="89667" y1="95175" x2="9778" y2="96140"/>
                        <a14:foregroundMark x1="9778" y1="96140" x2="7111" y2="95614"/>
                        <a14:foregroundMark x1="88778" y1="83947" x2="98222" y2="96667"/>
                        <a14:foregroundMark x1="444" y1="78070" x2="1556" y2="97895"/>
                        <a14:foregroundMark x1="1556" y1="97895" x2="1556" y2="97281"/>
                        <a14:foregroundMark x1="31444" y1="17281" x2="57111" y2="14649"/>
                        <a14:foregroundMark x1="57111" y1="14649" x2="62333" y2="15614"/>
                        <a14:foregroundMark x1="56444" y1="13421" x2="35667" y2="11491"/>
                        <a14:foregroundMark x1="42000" y1="9561" x2="27222" y2="14825"/>
                        <a14:foregroundMark x1="48000" y1="11491" x2="70111" y2="16754"/>
                        <a14:foregroundMark x1="64667" y1="15702" x2="50111" y2="10351"/>
                        <a14:foregroundMark x1="64333" y1="15439" x2="46222" y2="8596"/>
                        <a14:foregroundMark x1="46222" y1="8596" x2="45889" y2="8596"/>
                        <a14:foregroundMark x1="64333" y1="14386" x2="42333" y2="7895"/>
                        <a14:foregroundMark x1="42333" y1="7895" x2="40556" y2="8421"/>
                      </a14:backgroundRemoval>
                    </a14:imgEffect>
                  </a14:imgLayer>
                </a14:imgProps>
              </a:ext>
              <a:ext uri="{28A0092B-C50C-407E-A947-70E740481C1C}">
                <a14:useLocalDpi xmlns:a14="http://schemas.microsoft.com/office/drawing/2010/main" val="0"/>
              </a:ext>
            </a:extLst>
          </a:blip>
          <a:srcRect b="8018"/>
          <a:stretch/>
        </p:blipFill>
        <p:spPr bwMode="auto">
          <a:xfrm>
            <a:off x="1118304" y="2231366"/>
            <a:ext cx="2499539" cy="291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8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BE88DD-AF2B-8047-AFB2-790CD11FA48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2819"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09BE88DD-AF2B-8047-AFB2-790CD11FA4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2BF2035-0174-0C41-9F69-9967768A6C07}"/>
              </a:ext>
            </a:extLst>
          </p:cNvPr>
          <p:cNvSpPr>
            <a:spLocks noGrp="1"/>
          </p:cNvSpPr>
          <p:nvPr>
            <p:ph type="ctrTitle"/>
          </p:nvPr>
        </p:nvSpPr>
        <p:spPr>
          <a:xfrm>
            <a:off x="1058400" y="135000"/>
            <a:ext cx="7322275" cy="577800"/>
          </a:xfrm>
        </p:spPr>
        <p:txBody>
          <a:bodyPr vert="horz">
            <a:normAutofit fontScale="90000"/>
          </a:bodyPr>
          <a:lstStyle/>
          <a:p>
            <a:r>
              <a:rPr lang="es-ES_tradnl" dirty="0"/>
              <a:t>¿Qué les quiero regalar en estas pocas horas de trabajo juntos?</a:t>
            </a:r>
          </a:p>
        </p:txBody>
      </p:sp>
      <p:sp>
        <p:nvSpPr>
          <p:cNvPr id="28" name="TextBox 27">
            <a:extLst>
              <a:ext uri="{FF2B5EF4-FFF2-40B4-BE49-F238E27FC236}">
                <a16:creationId xmlns:a16="http://schemas.microsoft.com/office/drawing/2014/main" id="{23F242FC-6561-9540-906D-627BB3BECF19}"/>
              </a:ext>
            </a:extLst>
          </p:cNvPr>
          <p:cNvSpPr txBox="1"/>
          <p:nvPr/>
        </p:nvSpPr>
        <p:spPr>
          <a:xfrm>
            <a:off x="431475" y="1175008"/>
            <a:ext cx="3687301" cy="369332"/>
          </a:xfrm>
          <a:prstGeom prst="rect">
            <a:avLst/>
          </a:prstGeom>
          <a:noFill/>
        </p:spPr>
        <p:txBody>
          <a:bodyPr wrap="square" rtlCol="0">
            <a:spAutoFit/>
          </a:bodyPr>
          <a:lstStyle/>
          <a:p>
            <a:r>
              <a:rPr lang="es-ES_tradnl" b="1" dirty="0">
                <a:latin typeface="Proxima Nova Rg" panose="02000506030000020004" pitchFamily="2" charset="77"/>
              </a:rPr>
              <a:t>1. Despertarles la curiosidad</a:t>
            </a:r>
          </a:p>
        </p:txBody>
      </p:sp>
      <p:sp>
        <p:nvSpPr>
          <p:cNvPr id="29" name="TextBox 28">
            <a:extLst>
              <a:ext uri="{FF2B5EF4-FFF2-40B4-BE49-F238E27FC236}">
                <a16:creationId xmlns:a16="http://schemas.microsoft.com/office/drawing/2014/main" id="{70CB1971-07E7-A74F-A889-03EC9B0B7431}"/>
              </a:ext>
            </a:extLst>
          </p:cNvPr>
          <p:cNvSpPr txBox="1"/>
          <p:nvPr/>
        </p:nvSpPr>
        <p:spPr>
          <a:xfrm>
            <a:off x="4793522" y="1175008"/>
            <a:ext cx="3687301" cy="369332"/>
          </a:xfrm>
          <a:prstGeom prst="rect">
            <a:avLst/>
          </a:prstGeom>
          <a:noFill/>
        </p:spPr>
        <p:txBody>
          <a:bodyPr wrap="square" rtlCol="0">
            <a:spAutoFit/>
          </a:bodyPr>
          <a:lstStyle/>
          <a:p>
            <a:r>
              <a:rPr lang="es-ES_tradnl" b="1" dirty="0">
                <a:latin typeface="Proxima Nova Rg" panose="02000506030000020004" pitchFamily="2" charset="77"/>
              </a:rPr>
              <a:t>2. Ponerlos en movimiento</a:t>
            </a:r>
          </a:p>
        </p:txBody>
      </p:sp>
      <p:sp>
        <p:nvSpPr>
          <p:cNvPr id="31" name="Rectangle 30">
            <a:extLst>
              <a:ext uri="{FF2B5EF4-FFF2-40B4-BE49-F238E27FC236}">
                <a16:creationId xmlns:a16="http://schemas.microsoft.com/office/drawing/2014/main" id="{DFAD4774-AF51-CF45-BDE0-506D82BA22E4}"/>
              </a:ext>
            </a:extLst>
          </p:cNvPr>
          <p:cNvSpPr/>
          <p:nvPr/>
        </p:nvSpPr>
        <p:spPr>
          <a:xfrm>
            <a:off x="757479" y="1699939"/>
            <a:ext cx="3224254" cy="584775"/>
          </a:xfrm>
          <a:prstGeom prst="rect">
            <a:avLst/>
          </a:prstGeom>
        </p:spPr>
        <p:txBody>
          <a:bodyPr wrap="square">
            <a:spAutoFit/>
          </a:bodyPr>
          <a:lstStyle/>
          <a:p>
            <a:r>
              <a:rPr lang="es-ES_tradnl" sz="1600" dirty="0"/>
              <a:t>“I </a:t>
            </a:r>
            <a:r>
              <a:rPr lang="es-ES_tradnl" sz="1600" dirty="0" err="1"/>
              <a:t>have</a:t>
            </a:r>
            <a:r>
              <a:rPr lang="es-ES_tradnl" sz="1600" dirty="0"/>
              <a:t> no </a:t>
            </a:r>
            <a:r>
              <a:rPr lang="es-ES_tradnl" sz="1600" dirty="0" err="1"/>
              <a:t>special</a:t>
            </a:r>
            <a:r>
              <a:rPr lang="es-ES_tradnl" sz="1600" dirty="0"/>
              <a:t> </a:t>
            </a:r>
            <a:r>
              <a:rPr lang="es-ES_tradnl" sz="1600" dirty="0" err="1"/>
              <a:t>talent</a:t>
            </a:r>
            <a:r>
              <a:rPr lang="es-ES_tradnl" sz="1600" dirty="0"/>
              <a:t>. I am </a:t>
            </a:r>
            <a:r>
              <a:rPr lang="es-ES_tradnl" sz="1600" dirty="0" err="1"/>
              <a:t>only</a:t>
            </a:r>
            <a:r>
              <a:rPr lang="es-ES_tradnl" sz="1600" dirty="0"/>
              <a:t> </a:t>
            </a:r>
            <a:r>
              <a:rPr lang="es-ES_tradnl" sz="1600" dirty="0" err="1"/>
              <a:t>passionately</a:t>
            </a:r>
            <a:r>
              <a:rPr lang="es-ES_tradnl" sz="1600" dirty="0"/>
              <a:t> </a:t>
            </a:r>
            <a:r>
              <a:rPr lang="es-ES_tradnl" sz="1600" dirty="0" err="1"/>
              <a:t>curious</a:t>
            </a:r>
            <a:r>
              <a:rPr lang="es-ES_tradnl" sz="1600" dirty="0"/>
              <a:t>”</a:t>
            </a:r>
          </a:p>
        </p:txBody>
      </p:sp>
      <p:pic>
        <p:nvPicPr>
          <p:cNvPr id="583682" name="Picture 2" descr="Albert Einstein, El Espaciotiempo, La Teoría De La Relatividad imagen png -  imagen transparente descarga gratuita">
            <a:extLst>
              <a:ext uri="{FF2B5EF4-FFF2-40B4-BE49-F238E27FC236}">
                <a16:creationId xmlns:a16="http://schemas.microsoft.com/office/drawing/2014/main" id="{F505CA35-1DA8-4D4F-9378-07A65DE4D35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895" b="97895" l="1556" r="98000">
                        <a14:foregroundMark x1="11333" y1="68070" x2="1222" y2="85175"/>
                        <a14:foregroundMark x1="1222" y1="85175" x2="20333" y2="93772"/>
                        <a14:foregroundMark x1="20333" y1="93772" x2="52556" y2="91842"/>
                        <a14:foregroundMark x1="52556" y1="91842" x2="75556" y2="91842"/>
                        <a14:foregroundMark x1="75556" y1="91842" x2="87111" y2="77632"/>
                        <a14:foregroundMark x1="87111" y1="77632" x2="56778" y2="88246"/>
                        <a14:foregroundMark x1="56778" y1="88246" x2="31778" y2="85000"/>
                        <a14:foregroundMark x1="87333" y1="77807" x2="89667" y2="95175"/>
                        <a14:foregroundMark x1="89667" y1="95175" x2="9778" y2="96140"/>
                        <a14:foregroundMark x1="9778" y1="96140" x2="7111" y2="95614"/>
                        <a14:foregroundMark x1="88778" y1="83947" x2="98222" y2="96667"/>
                        <a14:foregroundMark x1="444" y1="78070" x2="1556" y2="97895"/>
                        <a14:foregroundMark x1="1556" y1="97895" x2="1556" y2="97281"/>
                        <a14:foregroundMark x1="31444" y1="17281" x2="57111" y2="14649"/>
                        <a14:foregroundMark x1="57111" y1="14649" x2="62333" y2="15614"/>
                        <a14:foregroundMark x1="56444" y1="13421" x2="35667" y2="11491"/>
                        <a14:foregroundMark x1="42000" y1="9561" x2="27222" y2="14825"/>
                        <a14:foregroundMark x1="48000" y1="11491" x2="70111" y2="16754"/>
                        <a14:foregroundMark x1="64667" y1="15702" x2="50111" y2="10351"/>
                        <a14:foregroundMark x1="64333" y1="15439" x2="46222" y2="8596"/>
                        <a14:foregroundMark x1="46222" y1="8596" x2="45889" y2="8596"/>
                        <a14:foregroundMark x1="64333" y1="14386" x2="42333" y2="7895"/>
                        <a14:foregroundMark x1="42333" y1="7895" x2="40556" y2="8421"/>
                      </a14:backgroundRemoval>
                    </a14:imgEffect>
                  </a14:imgLayer>
                </a14:imgProps>
              </a:ext>
              <a:ext uri="{28A0092B-C50C-407E-A947-70E740481C1C}">
                <a14:useLocalDpi xmlns:a14="http://schemas.microsoft.com/office/drawing/2010/main" val="0"/>
              </a:ext>
            </a:extLst>
          </a:blip>
          <a:srcRect b="8018"/>
          <a:stretch/>
        </p:blipFill>
        <p:spPr bwMode="auto">
          <a:xfrm>
            <a:off x="1118304" y="2231366"/>
            <a:ext cx="2499539" cy="291213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45F622E-A706-BA48-A317-D7F1B6D0A1FF}"/>
              </a:ext>
            </a:extLst>
          </p:cNvPr>
          <p:cNvSpPr/>
          <p:nvPr/>
        </p:nvSpPr>
        <p:spPr>
          <a:xfrm>
            <a:off x="4351172" y="1699938"/>
            <a:ext cx="4572000" cy="584775"/>
          </a:xfrm>
          <a:prstGeom prst="rect">
            <a:avLst/>
          </a:prstGeom>
        </p:spPr>
        <p:txBody>
          <a:bodyPr wrap="square">
            <a:spAutoFit/>
          </a:bodyPr>
          <a:lstStyle/>
          <a:p>
            <a:r>
              <a:rPr lang="en-GB" sz="1600" dirty="0"/>
              <a:t>"All I did was give him a little push out the door." Gandalf </a:t>
            </a:r>
            <a:endParaRPr lang="es-ES_tradnl" sz="1600" dirty="0"/>
          </a:p>
        </p:txBody>
      </p:sp>
      <p:pic>
        <p:nvPicPr>
          <p:cNvPr id="583687" name="Picture 7" descr="Gandalf Png, Transparent Png , Transparent Png Image - PNGitem">
            <a:extLst>
              <a:ext uri="{FF2B5EF4-FFF2-40B4-BE49-F238E27FC236}">
                <a16:creationId xmlns:a16="http://schemas.microsoft.com/office/drawing/2014/main" id="{11B3C63B-3BD6-7648-B8C8-A3552B083B5B}"/>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500" b="95714" l="6607" r="93994">
                        <a14:foregroundMark x1="33033" y1="24643" x2="41441" y2="11429"/>
                        <a14:foregroundMark x1="41441" y1="11429" x2="57357" y2="8214"/>
                        <a14:foregroundMark x1="46246" y1="7500" x2="37838" y2="12857"/>
                        <a14:foregroundMark x1="89790" y1="74286" x2="78679" y2="86071"/>
                        <a14:foregroundMark x1="78679" y1="86071" x2="23123" y2="93214"/>
                        <a14:foregroundMark x1="23123" y1="93214" x2="21922" y2="93214"/>
                        <a14:foregroundMark x1="93994" y1="73929" x2="93393" y2="94643"/>
                        <a14:foregroundMark x1="6607" y1="95714" x2="17718" y2="20714"/>
                      </a14:backgroundRemoval>
                    </a14:imgEffect>
                  </a14:imgLayer>
                </a14:imgProps>
              </a:ext>
              <a:ext uri="{28A0092B-C50C-407E-A947-70E740481C1C}">
                <a14:useLocalDpi xmlns:a14="http://schemas.microsoft.com/office/drawing/2010/main" val="0"/>
              </a:ext>
            </a:extLst>
          </a:blip>
          <a:srcRect b="4352"/>
          <a:stretch/>
        </p:blipFill>
        <p:spPr bwMode="auto">
          <a:xfrm>
            <a:off x="5090312" y="2497217"/>
            <a:ext cx="3290363" cy="264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6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3640C9-6D55-6B4C-A69F-9DA72C05C21B}"/>
              </a:ext>
            </a:extLst>
          </p:cNvPr>
          <p:cNvGraphicFramePr>
            <a:graphicFrameLocks noChangeAspect="1"/>
          </p:cNvGraphicFramePr>
          <p:nvPr>
            <p:custDataLst>
              <p:tags r:id="rId2"/>
            </p:custDataLst>
            <p:extLst>
              <p:ext uri="{D42A27DB-BD31-4B8C-83A1-F6EECF244321}">
                <p14:modId xmlns:p14="http://schemas.microsoft.com/office/powerpoint/2010/main" val="1255586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5411"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3640C9-6D55-6B4C-A69F-9DA72C05C21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3D9FDC-F7D0-2A4D-949E-A0D497A68CA0}"/>
              </a:ext>
            </a:extLst>
          </p:cNvPr>
          <p:cNvSpPr>
            <a:spLocks noGrp="1"/>
          </p:cNvSpPr>
          <p:nvPr>
            <p:ph type="ctrTitle"/>
          </p:nvPr>
        </p:nvSpPr>
        <p:spPr>
          <a:xfrm>
            <a:off x="1058400" y="135000"/>
            <a:ext cx="7492042" cy="577800"/>
          </a:xfrm>
        </p:spPr>
        <p:txBody>
          <a:bodyPr vert="horz">
            <a:normAutofit/>
          </a:bodyPr>
          <a:lstStyle/>
          <a:p>
            <a:r>
              <a:rPr lang="es-ES_tradnl" dirty="0"/>
              <a:t>Hay distintas maneras en las que me puedo presentar…</a:t>
            </a:r>
          </a:p>
        </p:txBody>
      </p:sp>
      <p:pic>
        <p:nvPicPr>
          <p:cNvPr id="11" name="Picture 6" descr="How To Talk About The Walk For Change, Barcc, And More - Two People Talking  Png, Transparent Png , Transparent Png Image - PNGitem">
            <a:extLst>
              <a:ext uri="{FF2B5EF4-FFF2-40B4-BE49-F238E27FC236}">
                <a16:creationId xmlns:a16="http://schemas.microsoft.com/office/drawing/2014/main" id="{7318F192-F47D-8A4F-A22A-339979D051F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054" b="93154" l="5814" r="91977">
                        <a14:foregroundMark x1="5930" y1="27785" x2="10349" y2="18658"/>
                        <a14:foregroundMark x1="16860" y1="8054" x2="19767" y2="8322"/>
                        <a14:foregroundMark x1="66628" y1="18658" x2="64651" y2="25369"/>
                        <a14:foregroundMark x1="50698" y1="24430" x2="53140" y2="31544"/>
                        <a14:foregroundMark x1="80000" y1="14228" x2="81395" y2="14899"/>
                        <a14:foregroundMark x1="51047" y1="25101" x2="74884" y2="27785"/>
                        <a14:foregroundMark x1="79651" y1="14228" x2="79651" y2="19597"/>
                        <a14:foregroundMark x1="82907" y1="17852" x2="76744" y2="12483"/>
                        <a14:foregroundMark x1="67209" y1="58389" x2="81163" y2="49933"/>
                        <a14:foregroundMark x1="82907" y1="52349" x2="85581" y2="57450"/>
                        <a14:foregroundMark x1="86977" y1="75839" x2="92093" y2="81879"/>
                        <a14:foregroundMark x1="86395" y1="92752" x2="78721" y2="93154"/>
                        <a14:foregroundMark x1="53372" y1="32886" x2="58372" y2="37315"/>
                        <a14:foregroundMark x1="85233" y1="20000" x2="85233" y2="20000"/>
                        <a14:foregroundMark x1="85233" y1="18926" x2="86744" y2="23087"/>
                        <a14:foregroundMark x1="85814" y1="20268" x2="85233" y2="25369"/>
                        <a14:foregroundMark x1="39884" y1="66577" x2="40698" y2="51275"/>
                      </a14:backgroundRemoval>
                    </a14:imgEffect>
                  </a14:imgLayer>
                </a14:imgProps>
              </a:ext>
              <a:ext uri="{28A0092B-C50C-407E-A947-70E740481C1C}">
                <a14:useLocalDpi xmlns:a14="http://schemas.microsoft.com/office/drawing/2010/main" val="0"/>
              </a:ext>
            </a:extLst>
          </a:blip>
          <a:srcRect/>
          <a:stretch>
            <a:fillRect/>
          </a:stretch>
        </p:blipFill>
        <p:spPr bwMode="auto">
          <a:xfrm>
            <a:off x="923822" y="1907396"/>
            <a:ext cx="2760389" cy="23913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2E218D-1992-8749-A010-F8F94685726C}"/>
              </a:ext>
            </a:extLst>
          </p:cNvPr>
          <p:cNvSpPr txBox="1"/>
          <p:nvPr/>
        </p:nvSpPr>
        <p:spPr>
          <a:xfrm>
            <a:off x="723868" y="1081764"/>
            <a:ext cx="3160295" cy="369332"/>
          </a:xfrm>
          <a:prstGeom prst="rect">
            <a:avLst/>
          </a:prstGeom>
          <a:noFill/>
        </p:spPr>
        <p:txBody>
          <a:bodyPr wrap="square" rtlCol="0">
            <a:spAutoFit/>
          </a:bodyPr>
          <a:lstStyle/>
          <a:p>
            <a:r>
              <a:rPr lang="es-ES_tradnl" dirty="0">
                <a:highlight>
                  <a:srgbClr val="FFFF00"/>
                </a:highlight>
              </a:rPr>
              <a:t>Opción 1:</a:t>
            </a:r>
            <a:r>
              <a:rPr lang="es-ES_tradnl" dirty="0"/>
              <a:t> Se los cuento</a:t>
            </a:r>
          </a:p>
        </p:txBody>
      </p:sp>
    </p:spTree>
    <p:extLst>
      <p:ext uri="{BB962C8B-B14F-4D97-AF65-F5344CB8AC3E}">
        <p14:creationId xmlns:p14="http://schemas.microsoft.com/office/powerpoint/2010/main" val="409790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83640C9-6D55-6B4C-A69F-9DA72C05C21B}"/>
              </a:ext>
            </a:extLst>
          </p:cNvPr>
          <p:cNvGraphicFramePr>
            <a:graphicFrameLocks noChangeAspect="1"/>
          </p:cNvGraphicFramePr>
          <p:nvPr>
            <p:custDataLst>
              <p:tags r:id="rId2"/>
            </p:custDataLst>
            <p:extLst>
              <p:ext uri="{D42A27DB-BD31-4B8C-83A1-F6EECF244321}">
                <p14:modId xmlns:p14="http://schemas.microsoft.com/office/powerpoint/2010/main" val="3582509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6435"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F83640C9-6D55-6B4C-A69F-9DA72C05C21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3D9FDC-F7D0-2A4D-949E-A0D497A68CA0}"/>
              </a:ext>
            </a:extLst>
          </p:cNvPr>
          <p:cNvSpPr>
            <a:spLocks noGrp="1"/>
          </p:cNvSpPr>
          <p:nvPr>
            <p:ph type="ctrTitle"/>
          </p:nvPr>
        </p:nvSpPr>
        <p:spPr/>
        <p:txBody>
          <a:bodyPr vert="horz">
            <a:normAutofit/>
          </a:bodyPr>
          <a:lstStyle/>
          <a:p>
            <a:r>
              <a:rPr lang="es-ES_tradnl" dirty="0"/>
              <a:t>Hay distintas maneras en las que me puedo presentar…</a:t>
            </a:r>
          </a:p>
        </p:txBody>
      </p:sp>
      <p:pic>
        <p:nvPicPr>
          <p:cNvPr id="11" name="Picture 6" descr="How To Talk About The Walk For Change, Barcc, And More - Two People Talking  Png, Transparent Png , Transparent Png Image - PNGitem">
            <a:extLst>
              <a:ext uri="{FF2B5EF4-FFF2-40B4-BE49-F238E27FC236}">
                <a16:creationId xmlns:a16="http://schemas.microsoft.com/office/drawing/2014/main" id="{7318F192-F47D-8A4F-A22A-339979D051F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054" b="93154" l="5814" r="91977">
                        <a14:foregroundMark x1="5930" y1="27785" x2="10349" y2="18658"/>
                        <a14:foregroundMark x1="16860" y1="8054" x2="19767" y2="8322"/>
                        <a14:foregroundMark x1="66628" y1="18658" x2="64651" y2="25369"/>
                        <a14:foregroundMark x1="50698" y1="24430" x2="53140" y2="31544"/>
                        <a14:foregroundMark x1="80000" y1="14228" x2="81395" y2="14899"/>
                        <a14:foregroundMark x1="51047" y1="25101" x2="74884" y2="27785"/>
                        <a14:foregroundMark x1="79651" y1="14228" x2="79651" y2="19597"/>
                        <a14:foregroundMark x1="82907" y1="17852" x2="76744" y2="12483"/>
                        <a14:foregroundMark x1="67209" y1="58389" x2="81163" y2="49933"/>
                        <a14:foregroundMark x1="82907" y1="52349" x2="85581" y2="57450"/>
                        <a14:foregroundMark x1="86977" y1="75839" x2="92093" y2="81879"/>
                        <a14:foregroundMark x1="86395" y1="92752" x2="78721" y2="93154"/>
                        <a14:foregroundMark x1="53372" y1="32886" x2="58372" y2="37315"/>
                        <a14:foregroundMark x1="85233" y1="20000" x2="85233" y2="20000"/>
                        <a14:foregroundMark x1="85233" y1="18926" x2="86744" y2="23087"/>
                        <a14:foregroundMark x1="85814" y1="20268" x2="85233" y2="25369"/>
                        <a14:foregroundMark x1="39884" y1="66577" x2="40698" y2="51275"/>
                      </a14:backgroundRemoval>
                    </a14:imgEffect>
                  </a14:imgLayer>
                </a14:imgProps>
              </a:ext>
              <a:ext uri="{28A0092B-C50C-407E-A947-70E740481C1C}">
                <a14:useLocalDpi xmlns:a14="http://schemas.microsoft.com/office/drawing/2010/main" val="0"/>
              </a:ext>
            </a:extLst>
          </a:blip>
          <a:srcRect/>
          <a:stretch>
            <a:fillRect/>
          </a:stretch>
        </p:blipFill>
        <p:spPr bwMode="auto">
          <a:xfrm>
            <a:off x="923822" y="1907396"/>
            <a:ext cx="2760389" cy="23913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2B2DE23-B016-C44F-98D3-B3ACB22E4F48}"/>
              </a:ext>
            </a:extLst>
          </p:cNvPr>
          <p:cNvPicPr>
            <a:picLocks noChangeAspect="1"/>
          </p:cNvPicPr>
          <p:nvPr/>
        </p:nvPicPr>
        <p:blipFill>
          <a:blip r:embed="rId8"/>
          <a:stretch>
            <a:fillRect/>
          </a:stretch>
        </p:blipFill>
        <p:spPr>
          <a:xfrm>
            <a:off x="5459790" y="1907396"/>
            <a:ext cx="2268824" cy="2488532"/>
          </a:xfrm>
          <a:prstGeom prst="rect">
            <a:avLst/>
          </a:prstGeom>
        </p:spPr>
      </p:pic>
      <p:sp>
        <p:nvSpPr>
          <p:cNvPr id="10" name="TextBox 9">
            <a:extLst>
              <a:ext uri="{FF2B5EF4-FFF2-40B4-BE49-F238E27FC236}">
                <a16:creationId xmlns:a16="http://schemas.microsoft.com/office/drawing/2014/main" id="{D82E218D-1992-8749-A010-F8F94685726C}"/>
              </a:ext>
            </a:extLst>
          </p:cNvPr>
          <p:cNvSpPr txBox="1"/>
          <p:nvPr/>
        </p:nvSpPr>
        <p:spPr>
          <a:xfrm>
            <a:off x="723868" y="1081764"/>
            <a:ext cx="3160295" cy="369332"/>
          </a:xfrm>
          <a:prstGeom prst="rect">
            <a:avLst/>
          </a:prstGeom>
          <a:noFill/>
        </p:spPr>
        <p:txBody>
          <a:bodyPr wrap="square" rtlCol="0">
            <a:spAutoFit/>
          </a:bodyPr>
          <a:lstStyle/>
          <a:p>
            <a:r>
              <a:rPr lang="es-ES_tradnl" dirty="0">
                <a:highlight>
                  <a:srgbClr val="FFFF00"/>
                </a:highlight>
              </a:rPr>
              <a:t>Opción 1:</a:t>
            </a:r>
            <a:r>
              <a:rPr lang="es-ES_tradnl" dirty="0"/>
              <a:t> Se los cuento</a:t>
            </a:r>
          </a:p>
        </p:txBody>
      </p:sp>
      <p:sp>
        <p:nvSpPr>
          <p:cNvPr id="15" name="TextBox 14">
            <a:extLst>
              <a:ext uri="{FF2B5EF4-FFF2-40B4-BE49-F238E27FC236}">
                <a16:creationId xmlns:a16="http://schemas.microsoft.com/office/drawing/2014/main" id="{A0D76B7D-DF84-294B-8EE6-1FE875386292}"/>
              </a:ext>
            </a:extLst>
          </p:cNvPr>
          <p:cNvSpPr txBox="1"/>
          <p:nvPr/>
        </p:nvSpPr>
        <p:spPr>
          <a:xfrm>
            <a:off x="5014054" y="1081764"/>
            <a:ext cx="3160295" cy="646331"/>
          </a:xfrm>
          <a:prstGeom prst="rect">
            <a:avLst/>
          </a:prstGeom>
          <a:noFill/>
        </p:spPr>
        <p:txBody>
          <a:bodyPr wrap="square" rtlCol="0">
            <a:spAutoFit/>
          </a:bodyPr>
          <a:lstStyle/>
          <a:p>
            <a:r>
              <a:rPr lang="es-ES_tradnl" dirty="0">
                <a:highlight>
                  <a:srgbClr val="FFFF00"/>
                </a:highlight>
              </a:rPr>
              <a:t>Opción 2:</a:t>
            </a:r>
            <a:r>
              <a:rPr lang="es-ES_tradnl" dirty="0"/>
              <a:t> Dejemos que los datos cuenten la historia</a:t>
            </a:r>
          </a:p>
        </p:txBody>
      </p:sp>
    </p:spTree>
    <p:extLst>
      <p:ext uri="{BB962C8B-B14F-4D97-AF65-F5344CB8AC3E}">
        <p14:creationId xmlns:p14="http://schemas.microsoft.com/office/powerpoint/2010/main" val="89780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52C164-AFF7-FD47-9827-B195D14FC680}"/>
              </a:ext>
            </a:extLst>
          </p:cNvPr>
          <p:cNvGraphicFramePr>
            <a:graphicFrameLocks noChangeAspect="1"/>
          </p:cNvGraphicFramePr>
          <p:nvPr>
            <p:custDataLst>
              <p:tags r:id="rId2"/>
            </p:custDataLst>
            <p:extLst>
              <p:ext uri="{D42A27DB-BD31-4B8C-83A1-F6EECF244321}">
                <p14:modId xmlns:p14="http://schemas.microsoft.com/office/powerpoint/2010/main" val="2480947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4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220D2-2447-414E-9298-5CB05BD4BC76}"/>
              </a:ext>
            </a:extLst>
          </p:cNvPr>
          <p:cNvSpPr>
            <a:spLocks noGrp="1"/>
          </p:cNvSpPr>
          <p:nvPr>
            <p:ph type="ctrTitle"/>
          </p:nvPr>
        </p:nvSpPr>
        <p:spPr/>
        <p:txBody>
          <a:bodyPr vert="horz"/>
          <a:lstStyle/>
          <a:p>
            <a:r>
              <a:rPr lang="es-ES_tradnl" dirty="0"/>
              <a:t>¿Cómo podríamos averiguar mi edad?</a:t>
            </a:r>
          </a:p>
        </p:txBody>
      </p:sp>
      <p:sp>
        <p:nvSpPr>
          <p:cNvPr id="7" name="Subtitle 6">
            <a:extLst>
              <a:ext uri="{FF2B5EF4-FFF2-40B4-BE49-F238E27FC236}">
                <a16:creationId xmlns:a16="http://schemas.microsoft.com/office/drawing/2014/main" id="{D6A24A8D-F8DC-C440-8FD6-23B21EE11E58}"/>
              </a:ext>
            </a:extLst>
          </p:cNvPr>
          <p:cNvSpPr>
            <a:spLocks noGrp="1"/>
          </p:cNvSpPr>
          <p:nvPr>
            <p:ph type="subTitle" idx="1"/>
          </p:nvPr>
        </p:nvSpPr>
        <p:spPr/>
        <p:txBody>
          <a:bodyPr>
            <a:normAutofit lnSpcReduction="10000"/>
          </a:bodyPr>
          <a:lstStyle/>
          <a:p>
            <a:r>
              <a:rPr lang="es-ES_tradnl" dirty="0"/>
              <a:t>Imaginen que averiguan mi DNI: 28057874</a:t>
            </a:r>
          </a:p>
        </p:txBody>
      </p:sp>
      <p:sp>
        <p:nvSpPr>
          <p:cNvPr id="8" name="Text Placeholder 12">
            <a:extLst>
              <a:ext uri="{FF2B5EF4-FFF2-40B4-BE49-F238E27FC236}">
                <a16:creationId xmlns:a16="http://schemas.microsoft.com/office/drawing/2014/main" id="{B38BE171-CEA1-CA43-B4D5-944F984EF239}"/>
              </a:ext>
            </a:extLst>
          </p:cNvPr>
          <p:cNvSpPr txBox="1">
            <a:spLocks/>
          </p:cNvSpPr>
          <p:nvPr/>
        </p:nvSpPr>
        <p:spPr>
          <a:xfrm>
            <a:off x="6273556" y="1383514"/>
            <a:ext cx="2560202" cy="249299"/>
          </a:xfrm>
          <a:prstGeom prst="rect">
            <a:avLst/>
          </a:prstGeom>
        </p:spPr>
        <p:txBody>
          <a:bodyPr vert="horz" wrap="square" lIns="0" tIns="0" rIns="0" bIns="0" rtlCol="0" anchor="b">
            <a:spAutoFit/>
          </a:bodyPr>
          <a:ls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a:highlight>
                  <a:srgbClr val="FFFF00"/>
                </a:highlight>
              </a:rPr>
              <a:t>Predicción</a:t>
            </a:r>
            <a:endParaRPr lang="es-ES_tradnl" sz="1800" dirty="0">
              <a:highlight>
                <a:srgbClr val="FFFF00"/>
              </a:highlight>
            </a:endParaRPr>
          </a:p>
        </p:txBody>
      </p:sp>
      <p:sp>
        <p:nvSpPr>
          <p:cNvPr id="9" name="Text Placeholder 10">
            <a:extLst>
              <a:ext uri="{FF2B5EF4-FFF2-40B4-BE49-F238E27FC236}">
                <a16:creationId xmlns:a16="http://schemas.microsoft.com/office/drawing/2014/main" id="{F3F58378-6F33-DF46-BB92-77FC708C5EF8}"/>
              </a:ext>
            </a:extLst>
          </p:cNvPr>
          <p:cNvSpPr txBox="1">
            <a:spLocks/>
          </p:cNvSpPr>
          <p:nvPr/>
        </p:nvSpPr>
        <p:spPr>
          <a:xfrm>
            <a:off x="348396" y="1383514"/>
            <a:ext cx="2560202" cy="249299"/>
          </a:xfrm>
          <a:prstGeom prst="rect">
            <a:avLst/>
          </a:prstGeom>
        </p:spPr>
        <p:txBody>
          <a:bodyPr vert="horz" wrap="square" lIns="0" tIns="0" rIns="0" bIns="0" rtlCol="0" anchor="b">
            <a:spAutoFit/>
          </a:bodyPr>
          <a:lstStyle>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dirty="0">
                <a:highlight>
                  <a:srgbClr val="FFFF00"/>
                </a:highlight>
              </a:rPr>
              <a:t>Datos</a:t>
            </a:r>
          </a:p>
        </p:txBody>
      </p:sp>
      <p:sp>
        <p:nvSpPr>
          <p:cNvPr id="10" name="Text Placeholder 11">
            <a:extLst>
              <a:ext uri="{FF2B5EF4-FFF2-40B4-BE49-F238E27FC236}">
                <a16:creationId xmlns:a16="http://schemas.microsoft.com/office/drawing/2014/main" id="{A92880A7-51B5-C149-9F3F-AD894EDC61EC}"/>
              </a:ext>
            </a:extLst>
          </p:cNvPr>
          <p:cNvSpPr txBox="1">
            <a:spLocks/>
          </p:cNvSpPr>
          <p:nvPr/>
        </p:nvSpPr>
        <p:spPr>
          <a:xfrm>
            <a:off x="3310976" y="1383514"/>
            <a:ext cx="2560202" cy="249299"/>
          </a:xfrm>
          <a:prstGeom prst="rect">
            <a:avLst/>
          </a:prstGeom>
        </p:spPr>
        <p:txBody>
          <a:bodyPr vert="horz" wrap="square" lIns="0" tIns="0" rIns="0" bIns="0" rtlCol="0" anchor="b">
            <a:spAutoFit/>
          </a:bodyPr>
          <a:lstStyle>
            <a:defPPr marL="0" marR="0" indent="0" algn="l" defTabSz="514350" rtl="0" fontAlgn="auto" latinLnBrk="1" hangingPunct="0">
              <a:lnSpc>
                <a:spcPct val="100000"/>
              </a:lnSpc>
              <a:spcBef>
                <a:spcPts val="0"/>
              </a:spcBef>
              <a:spcAft>
                <a:spcPts val="0"/>
              </a:spcAft>
              <a:buClrTx/>
              <a:buSzTx/>
              <a:buFontTx/>
              <a:buNone/>
              <a:tabLst/>
              <a:defRPr kumimoji="0" sz="1013" b="0" i="0" u="none" strike="noStrike" cap="none" spc="0" normalizeH="0" baseline="0">
                <a:ln>
                  <a:noFill/>
                </a:ln>
                <a:solidFill>
                  <a:srgbClr val="000000"/>
                </a:solidFill>
                <a:effectLst/>
                <a:uFillTx/>
              </a:defRPr>
            </a:defPPr>
            <a:lvl1pPr defTabSz="685800" eaLnBrk="1" hangingPunct="1">
              <a:lnSpc>
                <a:spcPct val="90000"/>
              </a:lnSpc>
              <a:spcBef>
                <a:spcPts val="750"/>
              </a:spcBef>
              <a:buClr>
                <a:schemeClr val="bg2"/>
              </a:buClr>
              <a:buFont typeface="Arial" panose="020B0604020202020204" pitchFamily="34" charset="0"/>
              <a:defRPr sz="1400" b="1" kern="1200">
                <a:solidFill>
                  <a:schemeClr val="tx1"/>
                </a:solidFill>
                <a:latin typeface="+mj-lt"/>
              </a:defRPr>
            </a:lvl1pPr>
            <a:lvl2pPr marL="179487" indent="-179487" algn="l" defTabSz="685800" eaLnBrk="1" hangingPunct="1">
              <a:lnSpc>
                <a:spcPct val="90000"/>
              </a:lnSpc>
              <a:spcBef>
                <a:spcPts val="375"/>
              </a:spcBef>
              <a:buClr>
                <a:schemeClr val="bg2"/>
              </a:buClr>
              <a:buFont typeface="Arial" panose="020B0604020202020204" pitchFamily="34" charset="0"/>
              <a:buChar char="•"/>
              <a:defRPr sz="1350" kern="1200">
                <a:solidFill>
                  <a:schemeClr val="tx1">
                    <a:lumMod val="75000"/>
                    <a:lumOff val="25000"/>
                  </a:schemeClr>
                </a:solidFill>
                <a:latin typeface="Proxima Nova Lt"/>
              </a:defRPr>
            </a:lvl2pPr>
            <a:lvl3pPr marL="8572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3pPr>
            <a:lvl4pPr marL="12001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4pPr>
            <a:lvl5pPr marL="1543050" indent="-171450" algn="l" defTabSz="685800" eaLnBrk="1" hangingPunct="1">
              <a:lnSpc>
                <a:spcPct val="90000"/>
              </a:lnSpc>
              <a:spcBef>
                <a:spcPts val="375"/>
              </a:spcBef>
              <a:buFont typeface="Arial" panose="020B0604020202020204" pitchFamily="34" charset="0"/>
              <a:buChar char="•"/>
              <a:defRPr sz="4500" kern="1200">
                <a:solidFill>
                  <a:schemeClr val="tx1">
                    <a:lumMod val="75000"/>
                    <a:lumOff val="25000"/>
                  </a:schemeClr>
                </a:solidFill>
                <a:latin typeface="Proxima Nova Lt"/>
              </a:defRPr>
            </a:lvl5pPr>
            <a:lvl6pPr marL="18859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6pPr>
            <a:lvl7pPr marL="22288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7pPr>
            <a:lvl8pPr marL="25717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8pPr>
            <a:lvl9pPr marL="2914650" indent="-171450" algn="l" defTabSz="685800" eaLnBrk="1" hangingPunct="1">
              <a:lnSpc>
                <a:spcPct val="90000"/>
              </a:lnSpc>
              <a:spcBef>
                <a:spcPts val="375"/>
              </a:spcBef>
              <a:buFont typeface="Arial" panose="020B0604020202020204" pitchFamily="34" charset="0"/>
              <a:buChar char="•"/>
              <a:defRPr sz="1350" kern="1200">
                <a:solidFill>
                  <a:schemeClr val="tx1"/>
                </a:solidFill>
              </a:defRPr>
            </a:lvl9pPr>
          </a:lstStyle>
          <a:p>
            <a:r>
              <a:rPr lang="es-ES_tradnl" sz="1800" dirty="0">
                <a:highlight>
                  <a:srgbClr val="FFFF00"/>
                </a:highlight>
              </a:rPr>
              <a:t>Modelo</a:t>
            </a:r>
          </a:p>
        </p:txBody>
      </p:sp>
      <p:graphicFrame>
        <p:nvGraphicFramePr>
          <p:cNvPr id="11" name="Table 183">
            <a:extLst>
              <a:ext uri="{FF2B5EF4-FFF2-40B4-BE49-F238E27FC236}">
                <a16:creationId xmlns:a16="http://schemas.microsoft.com/office/drawing/2014/main" id="{BBAD4E55-C9F5-B047-8703-136B246B4FD2}"/>
              </a:ext>
            </a:extLst>
          </p:cNvPr>
          <p:cNvGraphicFramePr/>
          <p:nvPr/>
        </p:nvGraphicFramePr>
        <p:xfrm>
          <a:off x="530272" y="2062414"/>
          <a:ext cx="2047875" cy="1905190"/>
        </p:xfrm>
        <a:graphic>
          <a:graphicData uri="http://schemas.openxmlformats.org/drawingml/2006/table">
            <a:tbl>
              <a:tblPr/>
              <a:tblGrid>
                <a:gridCol w="1092239">
                  <a:extLst>
                    <a:ext uri="{9D8B030D-6E8A-4147-A177-3AD203B41FA5}">
                      <a16:colId xmlns:a16="http://schemas.microsoft.com/office/drawing/2014/main" val="20000"/>
                    </a:ext>
                  </a:extLst>
                </a:gridCol>
                <a:gridCol w="955636">
                  <a:extLst>
                    <a:ext uri="{9D8B030D-6E8A-4147-A177-3AD203B41FA5}">
                      <a16:colId xmlns:a16="http://schemas.microsoft.com/office/drawing/2014/main" val="20001"/>
                    </a:ext>
                  </a:extLst>
                </a:gridCol>
              </a:tblGrid>
              <a:tr h="381038">
                <a:tc>
                  <a:txBody>
                    <a:bodyPr/>
                    <a:lstStyle/>
                    <a:p>
                      <a:pPr algn="ctr" defTabSz="449580">
                        <a:spcBef>
                          <a:spcPts val="1000"/>
                        </a:spcBef>
                        <a:defRPr sz="2000" spc="199">
                          <a:uFill>
                            <a:solidFill>
                              <a:srgbClr val="000000"/>
                            </a:solidFill>
                          </a:uFill>
                          <a:latin typeface="NaturaSans Bold"/>
                          <a:ea typeface="NaturaSans Bold"/>
                          <a:cs typeface="NaturaSans Bold"/>
                          <a:sym typeface="NaturaSans Bold"/>
                        </a:defRPr>
                      </a:pPr>
                      <a:r>
                        <a:rPr lang="es-ES" sz="1400" b="1" i="0" dirty="0">
                          <a:solidFill>
                            <a:schemeClr val="bg1"/>
                          </a:solidFill>
                          <a:latin typeface="+mn-lt"/>
                          <a:cs typeface="Proxima Nova Lt"/>
                        </a:rPr>
                        <a:t>DNI</a:t>
                      </a:r>
                      <a:endParaRPr sz="1400" b="1" i="0" dirty="0">
                        <a:solidFill>
                          <a:schemeClr val="bg1"/>
                        </a:solidFill>
                        <a:latin typeface="+mn-lt"/>
                        <a:cs typeface="Proxima Nova Lt"/>
                      </a:endParaRPr>
                    </a:p>
                  </a:txBody>
                  <a:tcPr marL="28748" marR="28748" marT="28748" marB="28748" anchor="ctr" horzOverflow="overflow">
                    <a:lnT w="3175">
                      <a:solidFill>
                        <a:srgbClr val="513528"/>
                      </a:solidFill>
                      <a:miter lim="400000"/>
                    </a:lnT>
                    <a:lnB w="3175" cap="flat" cmpd="sng" algn="ctr">
                      <a:solidFill>
                        <a:srgbClr val="513528"/>
                      </a:solidFill>
                      <a:prstDash val="solid"/>
                      <a:miter lim="400000"/>
                      <a:headEnd type="none" w="med" len="med"/>
                      <a:tailEnd type="none" w="med" len="med"/>
                    </a:lnB>
                    <a:solidFill>
                      <a:schemeClr val="tx2"/>
                    </a:solidFill>
                  </a:tcPr>
                </a:tc>
                <a:tc>
                  <a:txBody>
                    <a:bodyPr/>
                    <a:lstStyle/>
                    <a:p>
                      <a:pPr algn="ctr" defTabSz="914400">
                        <a:defRPr sz="1800"/>
                      </a:pPr>
                      <a:r>
                        <a:rPr lang="en-US" sz="1400" b="1" i="0" spc="199" dirty="0" err="1">
                          <a:solidFill>
                            <a:schemeClr val="bg1"/>
                          </a:solidFill>
                          <a:latin typeface="+mn-lt"/>
                          <a:ea typeface="NaturaSans Bold"/>
                          <a:cs typeface="Proxima Nova Lt"/>
                          <a:sym typeface="NaturaSans Bold"/>
                        </a:rPr>
                        <a:t>Edad</a:t>
                      </a:r>
                      <a:endParaRPr lang="en-US" sz="1400" b="1" i="0" spc="199" dirty="0">
                        <a:solidFill>
                          <a:schemeClr val="bg1"/>
                        </a:solidFill>
                        <a:latin typeface="+mn-lt"/>
                        <a:ea typeface="NaturaSans Bold"/>
                        <a:cs typeface="Proxima Nova Lt"/>
                        <a:sym typeface="NaturaSans Bold"/>
                      </a:endParaRPr>
                    </a:p>
                  </a:txBody>
                  <a:tcPr marL="28748" marR="28748" marT="28748" marB="28748" anchor="ctr" horzOverflow="overflow">
                    <a:lnT w="3175">
                      <a:solidFill>
                        <a:srgbClr val="513528"/>
                      </a:solidFill>
                      <a:miter lim="400000"/>
                    </a:lnT>
                    <a:lnB w="3175">
                      <a:solidFill>
                        <a:srgbClr val="513528"/>
                      </a:solidFill>
                      <a:miter lim="400000"/>
                    </a:lnB>
                    <a:solidFill>
                      <a:schemeClr val="tx2"/>
                    </a:solidFill>
                  </a:tcPr>
                </a:tc>
                <a:extLst>
                  <a:ext uri="{0D108BD9-81ED-4DB2-BD59-A6C34878D82A}">
                    <a16:rowId xmlns:a16="http://schemas.microsoft.com/office/drawing/2014/main" val="10000"/>
                  </a:ext>
                </a:extLst>
              </a:tr>
              <a:tr h="381038">
                <a:tc>
                  <a:txBody>
                    <a:bodyPr/>
                    <a:lstStyle/>
                    <a:p>
                      <a:pPr algn="ctr" fontAlgn="b"/>
                      <a:r>
                        <a:rPr lang="en-US" sz="1400" u="none" strike="noStrike" dirty="0">
                          <a:effectLst/>
                        </a:rPr>
                        <a:t>12.000.000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64</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1"/>
                  </a:ext>
                </a:extLst>
              </a:tr>
              <a:tr h="381038">
                <a:tc>
                  <a:txBody>
                    <a:bodyPr/>
                    <a:lstStyle/>
                    <a:p>
                      <a:pPr algn="ctr" fontAlgn="b"/>
                      <a:r>
                        <a:rPr lang="en-US" sz="1400" u="none" strike="noStrike" dirty="0">
                          <a:effectLst/>
                        </a:rPr>
                        <a:t>28.000.000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40</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2"/>
                  </a:ext>
                </a:extLst>
              </a:tr>
              <a:tr h="381038">
                <a:tc>
                  <a:txBody>
                    <a:bodyPr/>
                    <a:lstStyle/>
                    <a:p>
                      <a:pPr algn="ctr" fontAlgn="b"/>
                      <a:r>
                        <a:rPr lang="en-US" sz="1400" u="none" strike="noStrike" dirty="0">
                          <a:effectLst/>
                        </a:rPr>
                        <a:t>31.000.000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35</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3"/>
                  </a:ext>
                </a:extLst>
              </a:tr>
              <a:tr h="381038">
                <a:tc>
                  <a:txBody>
                    <a:bodyPr/>
                    <a:lstStyle/>
                    <a:p>
                      <a:pPr algn="ctr" fontAlgn="b"/>
                      <a:r>
                        <a:rPr lang="en-US" sz="1400" u="none" strike="noStrike" dirty="0">
                          <a:effectLst/>
                        </a:rPr>
                        <a:t>55.000.000</a:t>
                      </a:r>
                      <a:endParaRPr lang="en-US" sz="1400" b="0" i="0" u="none" strike="noStrike" dirty="0">
                        <a:solidFill>
                          <a:srgbClr val="000000"/>
                        </a:solidFill>
                        <a:effectLst/>
                        <a:latin typeface="Calibri" panose="020F0502020204030204" pitchFamily="34" charset="0"/>
                      </a:endParaRPr>
                    </a:p>
                  </a:txBody>
                  <a:tcPr marL="9583" marR="9583" marT="9583" marB="0" anchor="ctr">
                    <a:lnT w="3175">
                      <a:solidFill>
                        <a:srgbClr val="513528"/>
                      </a:solidFill>
                      <a:miter lim="400000"/>
                    </a:lnT>
                    <a:lnB w="3175">
                      <a:solidFill>
                        <a:srgbClr val="513528"/>
                      </a:solidFill>
                      <a:miter lim="400000"/>
                    </a:lnB>
                    <a:noFill/>
                  </a:tcPr>
                </a:tc>
                <a:tc>
                  <a:txBody>
                    <a:bodyPr/>
                    <a:lstStyle/>
                    <a:p>
                      <a:pPr algn="ctr" defTabSz="449580">
                        <a:spcBef>
                          <a:spcPts val="1000"/>
                        </a:spcBef>
                        <a:defRPr sz="1800"/>
                      </a:pPr>
                      <a:r>
                        <a:rPr lang="es-ES" sz="1400" b="0" i="0" spc="199" dirty="0">
                          <a:uFill>
                            <a:solidFill>
                              <a:srgbClr val="000000"/>
                            </a:solidFill>
                          </a:uFill>
                          <a:latin typeface="+mn-lt"/>
                          <a:ea typeface="NaturaSans" charset="0"/>
                          <a:cs typeface="Proxima Nova Lt"/>
                          <a:sym typeface="NaturaSans Light"/>
                        </a:rPr>
                        <a:t>2</a:t>
                      </a:r>
                      <a:endParaRPr sz="1400" b="0" i="0" spc="199" dirty="0">
                        <a:uFill>
                          <a:solidFill>
                            <a:srgbClr val="000000"/>
                          </a:solidFill>
                        </a:uFill>
                        <a:latin typeface="+mn-lt"/>
                        <a:ea typeface="NaturaSans" charset="0"/>
                        <a:cs typeface="Proxima Nova Lt"/>
                        <a:sym typeface="NaturaSans Light"/>
                      </a:endParaRPr>
                    </a:p>
                  </a:txBody>
                  <a:tcPr marL="28748" marR="28748" marT="28748" marB="28748" anchor="ctr" horzOverflow="overflow">
                    <a:lnT w="3175">
                      <a:solidFill>
                        <a:srgbClr val="513528"/>
                      </a:solidFill>
                      <a:miter lim="400000"/>
                    </a:lnT>
                    <a:lnB w="3175">
                      <a:solidFill>
                        <a:srgbClr val="513528"/>
                      </a:solidFill>
                      <a:miter lim="400000"/>
                    </a:lnB>
                    <a:noFill/>
                  </a:tcPr>
                </a:tc>
                <a:extLst>
                  <a:ext uri="{0D108BD9-81ED-4DB2-BD59-A6C34878D82A}">
                    <a16:rowId xmlns:a16="http://schemas.microsoft.com/office/drawing/2014/main" val="10004"/>
                  </a:ext>
                </a:extLst>
              </a:tr>
            </a:tbl>
          </a:graphicData>
        </a:graphic>
      </p:graphicFrame>
      <p:pic>
        <p:nvPicPr>
          <p:cNvPr id="12" name="Picture 11">
            <a:extLst>
              <a:ext uri="{FF2B5EF4-FFF2-40B4-BE49-F238E27FC236}">
                <a16:creationId xmlns:a16="http://schemas.microsoft.com/office/drawing/2014/main" id="{51F23D1A-E777-D74D-B272-01CA8E90B234}"/>
              </a:ext>
            </a:extLst>
          </p:cNvPr>
          <p:cNvPicPr>
            <a:picLocks noChangeAspect="1"/>
          </p:cNvPicPr>
          <p:nvPr/>
        </p:nvPicPr>
        <p:blipFill>
          <a:blip r:embed="rId6"/>
          <a:stretch>
            <a:fillRect/>
          </a:stretch>
        </p:blipFill>
        <p:spPr>
          <a:xfrm>
            <a:off x="3246968" y="1984238"/>
            <a:ext cx="2704609" cy="2656800"/>
          </a:xfrm>
          <a:prstGeom prst="rect">
            <a:avLst/>
          </a:prstGeom>
        </p:spPr>
      </p:pic>
      <p:pic>
        <p:nvPicPr>
          <p:cNvPr id="13" name="Picture 12">
            <a:extLst>
              <a:ext uri="{FF2B5EF4-FFF2-40B4-BE49-F238E27FC236}">
                <a16:creationId xmlns:a16="http://schemas.microsoft.com/office/drawing/2014/main" id="{66ED88E8-632B-6645-AC1E-6CBED9216C30}"/>
              </a:ext>
            </a:extLst>
          </p:cNvPr>
          <p:cNvPicPr>
            <a:picLocks noChangeAspect="1"/>
          </p:cNvPicPr>
          <p:nvPr/>
        </p:nvPicPr>
        <p:blipFill>
          <a:blip r:embed="rId6"/>
          <a:stretch>
            <a:fillRect/>
          </a:stretch>
        </p:blipFill>
        <p:spPr>
          <a:xfrm>
            <a:off x="6218711" y="1984238"/>
            <a:ext cx="2704679" cy="2656869"/>
          </a:xfrm>
          <a:prstGeom prst="rect">
            <a:avLst/>
          </a:prstGeom>
        </p:spPr>
      </p:pic>
      <p:sp>
        <p:nvSpPr>
          <p:cNvPr id="15" name="TextBox 14">
            <a:extLst>
              <a:ext uri="{FF2B5EF4-FFF2-40B4-BE49-F238E27FC236}">
                <a16:creationId xmlns:a16="http://schemas.microsoft.com/office/drawing/2014/main" id="{74F638FB-D9A3-154A-AA9E-1D65C3B8C92C}"/>
              </a:ext>
            </a:extLst>
          </p:cNvPr>
          <p:cNvSpPr txBox="1"/>
          <p:nvPr/>
        </p:nvSpPr>
        <p:spPr>
          <a:xfrm>
            <a:off x="6840636" y="1715830"/>
            <a:ext cx="1794081" cy="323165"/>
          </a:xfrm>
          <a:prstGeom prst="rect">
            <a:avLst/>
          </a:prstGeom>
          <a:noFill/>
        </p:spPr>
        <p:txBody>
          <a:bodyPr wrap="none" rtlCol="0">
            <a:spAutoFit/>
          </a:bodyPr>
          <a:lstStyle/>
          <a:p>
            <a:r>
              <a:rPr lang="es-ES_tradnl" sz="1500" dirty="0"/>
              <a:t>Predicción = 40 años</a:t>
            </a:r>
          </a:p>
        </p:txBody>
      </p:sp>
      <p:sp>
        <p:nvSpPr>
          <p:cNvPr id="16" name="Triangle 15">
            <a:extLst>
              <a:ext uri="{FF2B5EF4-FFF2-40B4-BE49-F238E27FC236}">
                <a16:creationId xmlns:a16="http://schemas.microsoft.com/office/drawing/2014/main" id="{23E0F0D1-3C5C-4F45-AC9A-98BDE23ACDD0}"/>
              </a:ext>
            </a:extLst>
          </p:cNvPr>
          <p:cNvSpPr/>
          <p:nvPr/>
        </p:nvSpPr>
        <p:spPr>
          <a:xfrm>
            <a:off x="6606227" y="1830779"/>
            <a:ext cx="120254" cy="103667"/>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013"/>
          </a:p>
        </p:txBody>
      </p:sp>
    </p:spTree>
    <p:extLst>
      <p:ext uri="{BB962C8B-B14F-4D97-AF65-F5344CB8AC3E}">
        <p14:creationId xmlns:p14="http://schemas.microsoft.com/office/powerpoint/2010/main" val="193673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BEED65B-06D9-7F4F-97F0-E7E83BF8C2AC}"/>
              </a:ext>
            </a:extLst>
          </p:cNvPr>
          <p:cNvGraphicFramePr>
            <a:graphicFrameLocks noChangeAspect="1"/>
          </p:cNvGraphicFramePr>
          <p:nvPr>
            <p:custDataLst>
              <p:tags r:id="rId2"/>
            </p:custDataLst>
            <p:extLst>
              <p:ext uri="{D42A27DB-BD31-4B8C-83A1-F6EECF244321}">
                <p14:modId xmlns:p14="http://schemas.microsoft.com/office/powerpoint/2010/main" val="16239199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9507"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BEED65B-06D9-7F4F-97F0-E7E83BF8C2A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191245D-F3BD-4347-B652-827E6542F10F}"/>
              </a:ext>
            </a:extLst>
          </p:cNvPr>
          <p:cNvSpPr>
            <a:spLocks noGrp="1"/>
          </p:cNvSpPr>
          <p:nvPr>
            <p:ph type="ctrTitle"/>
          </p:nvPr>
        </p:nvSpPr>
        <p:spPr/>
        <p:txBody>
          <a:bodyPr vert="horz">
            <a:normAutofit/>
          </a:bodyPr>
          <a:lstStyle/>
          <a:p>
            <a:r>
              <a:rPr lang="es-ES_tradnl" dirty="0"/>
              <a:t>¿De qué otra forma podríamos predecir mi edad?</a:t>
            </a:r>
          </a:p>
        </p:txBody>
      </p:sp>
      <p:sp>
        <p:nvSpPr>
          <p:cNvPr id="14" name="Text Placeholder 13">
            <a:extLst>
              <a:ext uri="{FF2B5EF4-FFF2-40B4-BE49-F238E27FC236}">
                <a16:creationId xmlns:a16="http://schemas.microsoft.com/office/drawing/2014/main" id="{7DAACE7C-26C5-354B-9E13-1628B2F4CFE4}"/>
              </a:ext>
            </a:extLst>
          </p:cNvPr>
          <p:cNvSpPr>
            <a:spLocks noGrp="1"/>
          </p:cNvSpPr>
          <p:nvPr>
            <p:ph type="subTitle" idx="1"/>
          </p:nvPr>
        </p:nvSpPr>
        <p:spPr/>
        <p:txBody>
          <a:bodyPr>
            <a:normAutofit lnSpcReduction="10000"/>
          </a:bodyPr>
          <a:lstStyle/>
          <a:p>
            <a:r>
              <a:rPr lang="es-ES_tradnl" dirty="0">
                <a:solidFill>
                  <a:schemeClr val="tx1">
                    <a:lumMod val="90000"/>
                    <a:lumOff val="10000"/>
                  </a:schemeClr>
                </a:solidFill>
              </a:rPr>
              <a:t>Intentemos otro enfoque…</a:t>
            </a:r>
          </a:p>
        </p:txBody>
      </p:sp>
      <p:pic>
        <p:nvPicPr>
          <p:cNvPr id="881667" name="Picture 3" descr="50 YEAR OLD MAN | 50 year old men, Mustache men, Older men younger women">
            <a:extLst>
              <a:ext uri="{FF2B5EF4-FFF2-40B4-BE49-F238E27FC236}">
                <a16:creationId xmlns:a16="http://schemas.microsoft.com/office/drawing/2014/main" id="{2766FD6E-F4B2-B441-B2FA-E467C7932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645" y="1608711"/>
            <a:ext cx="1995791" cy="2993687"/>
          </a:xfrm>
          <a:prstGeom prst="rect">
            <a:avLst/>
          </a:prstGeom>
          <a:noFill/>
          <a:extLst>
            <a:ext uri="{909E8E84-426E-40DD-AFC4-6F175D3DCCD1}">
              <a14:hiddenFill xmlns:a14="http://schemas.microsoft.com/office/drawing/2010/main">
                <a:solidFill>
                  <a:srgbClr val="FFFFFF"/>
                </a:solidFill>
              </a14:hiddenFill>
            </a:ext>
          </a:extLst>
        </p:spPr>
      </p:pic>
      <p:pic>
        <p:nvPicPr>
          <p:cNvPr id="881669" name="Picture 5" descr="B. Middle aged man | Celebrities male, Paul rudd age, Middle age makeup">
            <a:extLst>
              <a:ext uri="{FF2B5EF4-FFF2-40B4-BE49-F238E27FC236}">
                <a16:creationId xmlns:a16="http://schemas.microsoft.com/office/drawing/2014/main" id="{BFC3AFDF-A590-AB42-86FA-C441252E6B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9549" y="1608711"/>
            <a:ext cx="2016118" cy="2993686"/>
          </a:xfrm>
          <a:prstGeom prst="rect">
            <a:avLst/>
          </a:prstGeom>
          <a:noFill/>
          <a:extLst>
            <a:ext uri="{909E8E84-426E-40DD-AFC4-6F175D3DCCD1}">
              <a14:hiddenFill xmlns:a14="http://schemas.microsoft.com/office/drawing/2010/main">
                <a:solidFill>
                  <a:srgbClr val="FFFFFF"/>
                </a:solidFill>
              </a14:hiddenFill>
            </a:ext>
          </a:extLst>
        </p:spPr>
      </p:pic>
      <p:pic>
        <p:nvPicPr>
          <p:cNvPr id="881671" name="Picture 7" descr="Portrait of a handsome young man with goatee por Bisual Studio - Stocksy  United">
            <a:extLst>
              <a:ext uri="{FF2B5EF4-FFF2-40B4-BE49-F238E27FC236}">
                <a16:creationId xmlns:a16="http://schemas.microsoft.com/office/drawing/2014/main" id="{FDDEB463-EE18-5E47-A7C9-A7B2B5E62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69" y="1614245"/>
            <a:ext cx="1995791" cy="298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41B50BF-9137-8E47-9DD4-0E806A99E156}"/>
              </a:ext>
            </a:extLst>
          </p:cNvPr>
          <p:cNvGraphicFramePr>
            <a:graphicFrameLocks noChangeAspect="1"/>
          </p:cNvGraphicFramePr>
          <p:nvPr>
            <p:custDataLst>
              <p:tags r:id="rId2"/>
            </p:custDataLst>
            <p:extLst>
              <p:ext uri="{D42A27DB-BD31-4B8C-83A1-F6EECF244321}">
                <p14:modId xmlns:p14="http://schemas.microsoft.com/office/powerpoint/2010/main" val="2589528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0531"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441B50BF-9137-8E47-9DD4-0E806A99E15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5E6675C-15EA-DB4E-8F2E-2F3B50ED1722}"/>
              </a:ext>
            </a:extLst>
          </p:cNvPr>
          <p:cNvSpPr>
            <a:spLocks noGrp="1"/>
          </p:cNvSpPr>
          <p:nvPr>
            <p:ph type="ctrTitle"/>
          </p:nvPr>
        </p:nvSpPr>
        <p:spPr/>
        <p:txBody>
          <a:bodyPr vert="horz">
            <a:normAutofit fontScale="90000"/>
          </a:bodyPr>
          <a:lstStyle/>
          <a:p>
            <a:r>
              <a:rPr lang="es-ES_tradnl" dirty="0"/>
              <a:t>Entrenamos un modelo con imágenes y después lo probamos una foto mía</a:t>
            </a:r>
          </a:p>
        </p:txBody>
      </p:sp>
      <p:pic>
        <p:nvPicPr>
          <p:cNvPr id="5" name="Picture 4">
            <a:extLst>
              <a:ext uri="{FF2B5EF4-FFF2-40B4-BE49-F238E27FC236}">
                <a16:creationId xmlns:a16="http://schemas.microsoft.com/office/drawing/2014/main" id="{DA1871A9-A405-894C-8E68-0C994B0D85E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31751" y="1044503"/>
            <a:ext cx="3125851" cy="1852434"/>
          </a:xfrm>
          <a:prstGeom prst="rect">
            <a:avLst/>
          </a:prstGeom>
        </p:spPr>
      </p:pic>
      <p:sp>
        <p:nvSpPr>
          <p:cNvPr id="6" name="Triangle 5">
            <a:extLst>
              <a:ext uri="{FF2B5EF4-FFF2-40B4-BE49-F238E27FC236}">
                <a16:creationId xmlns:a16="http://schemas.microsoft.com/office/drawing/2014/main" id="{1BBE3FF0-15F8-894F-BD91-95A3715F7B85}"/>
              </a:ext>
            </a:extLst>
          </p:cNvPr>
          <p:cNvSpPr/>
          <p:nvPr/>
        </p:nvSpPr>
        <p:spPr>
          <a:xfrm rot="5400000">
            <a:off x="3599354" y="2827567"/>
            <a:ext cx="1657409" cy="269060"/>
          </a:xfrm>
          <a:prstGeom prst="triangle">
            <a:avLst/>
          </a:prstGeom>
          <a:solidFill>
            <a:schemeClr val="accent3"/>
          </a:solidFill>
          <a:ln w="3175">
            <a:miter lim="400000"/>
          </a:ln>
          <a:extLst>
            <a:ext uri="{C572A759-6A51-4108-AA02-DFA0A04FC94B}">
              <ma14:wrappingTextBoxFlag xmlns:ma14="http://schemas.microsoft.com/office/mac/drawingml/2011/main" xmlns="" val="1"/>
            </a:ext>
          </a:extLst>
        </p:spPr>
        <p:txBody>
          <a:bodyPr rot="0" spcFirstLastPara="0" vertOverflow="overflow" horzOverflow="overflow" vert="horz" wrap="square" lIns="25400" tIns="24300" rIns="25400" bIns="25400" numCol="1" spcCol="0" rtlCol="0" fromWordArt="0" anchor="t" anchorCtr="0" forceAA="0" compatLnSpc="1">
            <a:prstTxWarp prst="textNoShape">
              <a:avLst/>
            </a:prstTxWarp>
            <a:noAutofit/>
          </a:bodyPr>
          <a:lstStyle/>
          <a:p>
            <a:pPr algn="ctr">
              <a:spcBef>
                <a:spcPts val="225"/>
              </a:spcBef>
            </a:pPr>
            <a:endParaRPr lang="es-ES_tradnl" sz="3450" b="1" dirty="0">
              <a:solidFill>
                <a:srgbClr val="FEE30A"/>
              </a:solidFill>
              <a:latin typeface="Proxima Nova Lt"/>
              <a:ea typeface="NaturaSans" charset="0"/>
              <a:cs typeface="Proxima Nova Lt"/>
            </a:endParaRPr>
          </a:p>
        </p:txBody>
      </p:sp>
      <p:pic>
        <p:nvPicPr>
          <p:cNvPr id="7" name="Picture 6">
            <a:extLst>
              <a:ext uri="{FF2B5EF4-FFF2-40B4-BE49-F238E27FC236}">
                <a16:creationId xmlns:a16="http://schemas.microsoft.com/office/drawing/2014/main" id="{966FAC4B-A1A8-4E45-BE9A-9C12739E6167}"/>
              </a:ext>
            </a:extLst>
          </p:cNvPr>
          <p:cNvPicPr>
            <a:picLocks noChangeAspect="1"/>
          </p:cNvPicPr>
          <p:nvPr/>
        </p:nvPicPr>
        <p:blipFill>
          <a:blip r:embed="rId7"/>
          <a:stretch>
            <a:fillRect/>
          </a:stretch>
        </p:blipFill>
        <p:spPr>
          <a:xfrm>
            <a:off x="640606" y="2778858"/>
            <a:ext cx="3016994" cy="1810196"/>
          </a:xfrm>
          <a:prstGeom prst="rect">
            <a:avLst/>
          </a:prstGeom>
        </p:spPr>
      </p:pic>
      <p:pic>
        <p:nvPicPr>
          <p:cNvPr id="8" name="Picture 7" descr="A person standing in front of a flat screen television&#10;&#10;Description automatically generated">
            <a:extLst>
              <a:ext uri="{FF2B5EF4-FFF2-40B4-BE49-F238E27FC236}">
                <a16:creationId xmlns:a16="http://schemas.microsoft.com/office/drawing/2014/main" id="{A2613797-C8BB-824E-B60E-04E6CA20DF3A}"/>
              </a:ext>
            </a:extLst>
          </p:cNvPr>
          <p:cNvPicPr>
            <a:picLocks noChangeAspect="1"/>
          </p:cNvPicPr>
          <p:nvPr/>
        </p:nvPicPr>
        <p:blipFill rotWithShape="1">
          <a:blip r:embed="rId8">
            <a:extLst>
              <a:ext uri="{28A0092B-C50C-407E-A947-70E740481C1C}">
                <a14:useLocalDpi xmlns:a14="http://schemas.microsoft.com/office/drawing/2010/main" val="0"/>
              </a:ext>
            </a:extLst>
          </a:blip>
          <a:srcRect l="31008" t="17365" r="34012" b="11938"/>
          <a:stretch/>
        </p:blipFill>
        <p:spPr>
          <a:xfrm>
            <a:off x="5159449" y="1143930"/>
            <a:ext cx="2878766" cy="3636335"/>
          </a:xfrm>
          <a:prstGeom prst="rect">
            <a:avLst/>
          </a:prstGeom>
        </p:spPr>
      </p:pic>
    </p:spTree>
    <p:extLst>
      <p:ext uri="{BB962C8B-B14F-4D97-AF65-F5344CB8AC3E}">
        <p14:creationId xmlns:p14="http://schemas.microsoft.com/office/powerpoint/2010/main" val="25727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RczoKJCOGnqMfl2EJBQ1C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czoKJCOGnqMfl2EJBQ1C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Ug4_DRIVV8i85LBFvUN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8T5iXhhmSIeOr6lwxG_b1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USTR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STRAL" id="{2C08326B-E68E-7742-9464-361123F798AC}" vid="{D5E3D51C-7E62-7549-97CE-74FAF86F5294}"/>
    </a:ext>
  </a:extLst>
</a:theme>
</file>

<file path=docProps/app.xml><?xml version="1.0" encoding="utf-8"?>
<Properties xmlns="http://schemas.openxmlformats.org/officeDocument/2006/extended-properties" xmlns:vt="http://schemas.openxmlformats.org/officeDocument/2006/docPropsVTypes">
  <Template>MELI_CX</Template>
  <TotalTime>424</TotalTime>
  <Words>615</Words>
  <Application>Microsoft Macintosh PowerPoint</Application>
  <PresentationFormat>On-screen Show (16:9)</PresentationFormat>
  <Paragraphs>95</Paragraphs>
  <Slides>23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Calibri Light</vt:lpstr>
      <vt:lpstr>Century Gothic</vt:lpstr>
      <vt:lpstr>Proxima Nova Lt</vt:lpstr>
      <vt:lpstr>Proxima Nova Rg</vt:lpstr>
      <vt:lpstr>AUSTRAL</vt:lpstr>
      <vt:lpstr>think-cell Slide</vt:lpstr>
      <vt:lpstr>PowerPoint Presentation</vt:lpstr>
      <vt:lpstr>Objetivo de la materia</vt:lpstr>
      <vt:lpstr>¿Qué les quiero regalar en estas pocas horas de trabajo juntos?</vt:lpstr>
      <vt:lpstr>¿Qué les quiero regalar en estas pocas horas de trabajo juntos?</vt:lpstr>
      <vt:lpstr>Hay distintas maneras en las que me puedo presentar…</vt:lpstr>
      <vt:lpstr>Hay distintas maneras en las que me puedo presentar…</vt:lpstr>
      <vt:lpstr>¿Cómo podríamos averiguar mi edad?</vt:lpstr>
      <vt:lpstr>¿De qué otra forma podríamos predecir mi edad?</vt:lpstr>
      <vt:lpstr>Entrenamos un modelo con imágenes y después lo probamos una foto mía</vt:lpstr>
      <vt:lpstr>¿Qué dice mi Twitter?</vt:lpstr>
      <vt:lpstr>¿Qué dice mi Twitter?</vt:lpstr>
      <vt:lpstr>Palabras elegantes que van a escuchar en el rubro</vt:lpstr>
      <vt:lpstr>¿Qué es Data Science?</vt:lpstr>
      <vt:lpstr>Resumiendo</vt:lpstr>
      <vt:lpstr>Conocimientos básicos para arrancar…</vt:lpstr>
      <vt:lpstr>Hablemos un poco de las herramientas</vt:lpstr>
      <vt:lpstr>¿Por qué Python?</vt:lpstr>
      <vt:lpstr>¿Por qué codear?</vt:lpstr>
      <vt:lpstr>¿Qué rol vamos a cumplir?</vt:lpstr>
      <vt:lpstr>Que hay detrás de una solución de Machine Learning</vt:lpstr>
      <vt:lpstr>Que hay detrás de una solución de Machine Learning</vt:lpstr>
      <vt:lpstr>¿Qué les quiero regalar en estas pocas horas de trabajo juntos?</vt:lpstr>
      <vt:lpstr>¡Vamos manos a la obra!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De Ambrosio</dc:creator>
  <cp:lastModifiedBy>Andres De Ambrosio</cp:lastModifiedBy>
  <cp:revision>8</cp:revision>
  <dcterms:created xsi:type="dcterms:W3CDTF">2021-05-06T04:02:15Z</dcterms:created>
  <dcterms:modified xsi:type="dcterms:W3CDTF">2021-05-06T15:01:18Z</dcterms:modified>
</cp:coreProperties>
</file>